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0" r:id="rId3"/>
    <p:sldId id="258" r:id="rId4"/>
    <p:sldId id="261" r:id="rId5"/>
  </p:sldIdLst>
  <p:sldSz cx="12192000" cy="46355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6" autoAdjust="0"/>
    <p:restoredTop sz="94660"/>
  </p:normalViewPr>
  <p:slideViewPr>
    <p:cSldViewPr snapToGrid="0">
      <p:cViewPr varScale="1">
        <p:scale>
          <a:sx n="91" d="100"/>
          <a:sy n="91" d="100"/>
        </p:scale>
        <p:origin x="84" y="360"/>
      </p:cViewPr>
      <p:guideLst>
        <p:guide orient="horz" pos="14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440010"/>
            <a:ext cx="10363200" cy="993628"/>
          </a:xfrm>
        </p:spPr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2626783"/>
            <a:ext cx="8534400" cy="118462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4902F-6B23-4BF2-BE54-5BBB5DD46BF4}" type="datetimeFigureOut">
              <a:rPr lang="es-ES" smtClean="0"/>
              <a:t>03/02/2023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E0BEB-7CFA-4783-B266-C0E8FF70AB2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1530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4902F-6B23-4BF2-BE54-5BBB5DD46BF4}" type="datetimeFigureOut">
              <a:rPr lang="es-ES" smtClean="0"/>
              <a:t>03/02/2023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E0BEB-7CFA-4783-B266-C0E8FF70AB2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68298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85636"/>
            <a:ext cx="2743200" cy="3955197"/>
          </a:xfrm>
        </p:spPr>
        <p:txBody>
          <a:bodyPr vert="eaVert"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85636"/>
            <a:ext cx="8026400" cy="3955197"/>
          </a:xfrm>
        </p:spPr>
        <p:txBody>
          <a:bodyPr vert="eaVert"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4902F-6B23-4BF2-BE54-5BBB5DD46BF4}" type="datetimeFigureOut">
              <a:rPr lang="es-ES" smtClean="0"/>
              <a:t>03/02/2023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E0BEB-7CFA-4783-B266-C0E8FF70AB2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0667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4902F-6B23-4BF2-BE54-5BBB5DD46BF4}" type="datetimeFigureOut">
              <a:rPr lang="es-ES" smtClean="0"/>
              <a:t>03/02/2023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E0BEB-7CFA-4783-B266-C0E8FF70AB2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0447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2978738"/>
            <a:ext cx="10363200" cy="9206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1964723"/>
            <a:ext cx="10363200" cy="101401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4902F-6B23-4BF2-BE54-5BBB5DD46BF4}" type="datetimeFigureOut">
              <a:rPr lang="es-ES" smtClean="0"/>
              <a:t>03/02/2023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E0BEB-7CFA-4783-B266-C0E8FF70AB2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9995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081617"/>
            <a:ext cx="5384800" cy="30592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081617"/>
            <a:ext cx="5384800" cy="30592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4902F-6B23-4BF2-BE54-5BBB5DD46BF4}" type="datetimeFigureOut">
              <a:rPr lang="es-ES" smtClean="0"/>
              <a:t>03/02/2023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E0BEB-7CFA-4783-B266-C0E8FF70AB2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7055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037623"/>
            <a:ext cx="5386917" cy="43243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470054"/>
            <a:ext cx="5386917" cy="267077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037623"/>
            <a:ext cx="5389033" cy="43243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470054"/>
            <a:ext cx="5389033" cy="267077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4902F-6B23-4BF2-BE54-5BBB5DD46BF4}" type="datetimeFigureOut">
              <a:rPr lang="es-ES" smtClean="0"/>
              <a:t>03/02/2023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E0BEB-7CFA-4783-B266-C0E8FF70AB2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1676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4902F-6B23-4BF2-BE54-5BBB5DD46BF4}" type="datetimeFigureOut">
              <a:rPr lang="es-ES" smtClean="0"/>
              <a:t>03/02/2023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E0BEB-7CFA-4783-B266-C0E8FF70AB2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4121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4902F-6B23-4BF2-BE54-5BBB5DD46BF4}" type="datetimeFigureOut">
              <a:rPr lang="es-ES" smtClean="0"/>
              <a:t>03/02/2023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E0BEB-7CFA-4783-B266-C0E8FF70AB2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9330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184561"/>
            <a:ext cx="4011084" cy="78546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84562"/>
            <a:ext cx="6815667" cy="39562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970022"/>
            <a:ext cx="4011084" cy="31708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4902F-6B23-4BF2-BE54-5BBB5DD46BF4}" type="datetimeFigureOut">
              <a:rPr lang="es-ES" smtClean="0"/>
              <a:t>03/02/2023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E0BEB-7CFA-4783-B266-C0E8FF70AB2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0100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3244850"/>
            <a:ext cx="7315200" cy="38307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414191"/>
            <a:ext cx="7315200" cy="27813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3627923"/>
            <a:ext cx="7315200" cy="54402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4902F-6B23-4BF2-BE54-5BBB5DD46BF4}" type="datetimeFigureOut">
              <a:rPr lang="es-ES" smtClean="0"/>
              <a:t>03/02/2023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E0BEB-7CFA-4783-B266-C0E8FF70AB2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3109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85635"/>
            <a:ext cx="10972800" cy="7725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081617"/>
            <a:ext cx="10972800" cy="30592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4296422"/>
            <a:ext cx="2844800" cy="2467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44902F-6B23-4BF2-BE54-5BBB5DD46BF4}" type="datetimeFigureOut">
              <a:rPr lang="es-ES" smtClean="0"/>
              <a:t>03/02/2023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4296422"/>
            <a:ext cx="3860800" cy="2467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4296422"/>
            <a:ext cx="2844800" cy="2467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E0BEB-7CFA-4783-B266-C0E8FF70AB2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0115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93" y="0"/>
            <a:ext cx="12178214" cy="465563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86773" y="332591"/>
            <a:ext cx="108000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s-E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¿EN EL CASO DE QUE POR TU GRADO DE DEPENDENCIA NECESITAS ACUDIR A UN CENTRO RESIDENCIAL, DONDE TE GUSTARÍA QUE ESTUVIERA SITUADO?</a:t>
            </a:r>
          </a:p>
          <a:p>
            <a:endParaRPr lang="es-E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endParaRPr lang="es-E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marL="342900" indent="-342900">
              <a:buAutoNum type="alphaUcParenR"/>
            </a:pPr>
            <a:r>
              <a:rPr lang="es-ES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CIUDAD - En el centro de la Ciudad donde vives</a:t>
            </a:r>
          </a:p>
          <a:p>
            <a:pPr marL="342900" indent="-342900">
              <a:buAutoNum type="alphaUcParenR"/>
            </a:pPr>
            <a:endParaRPr lang="es-ES" sz="1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endParaRPr lang="es-ES" sz="1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marL="342900" indent="-342900">
              <a:buAutoNum type="alphaUcParenR" startAt="2"/>
            </a:pPr>
            <a:r>
              <a:rPr lang="es-ES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PUEBLO -En el Pueblo donde te has criado y has pasado los veranos</a:t>
            </a:r>
          </a:p>
          <a:p>
            <a:pPr marL="342900" indent="-342900">
              <a:buAutoNum type="alphaUcParenR" startAt="2"/>
            </a:pPr>
            <a:endParaRPr lang="es-ES" sz="1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endParaRPr lang="es-ES" sz="1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marL="342900" indent="-342900">
              <a:buAutoNum type="alphaUcParenR" startAt="3"/>
            </a:pPr>
            <a:r>
              <a:rPr lang="es-ES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PLAYA - En un lugar de Playa, con buena climatología</a:t>
            </a:r>
          </a:p>
          <a:p>
            <a:endParaRPr lang="es-ES" sz="1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endParaRPr lang="es-ES" sz="1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es-ES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D)	HIJOS - Cerca de donde viven tus hijos </a:t>
            </a:r>
          </a:p>
          <a:p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27931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786" y="0"/>
            <a:ext cx="12178214" cy="465563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78392BF1-98A8-285B-21CC-42B00F626589}"/>
              </a:ext>
            </a:extLst>
          </p:cNvPr>
          <p:cNvSpPr txBox="1"/>
          <p:nvPr/>
        </p:nvSpPr>
        <p:spPr>
          <a:xfrm>
            <a:off x="2675395" y="1645235"/>
            <a:ext cx="6141202" cy="4687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E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¿CUÁL ES EL ESTADO DE DICHAS PRESTACIONES? </a:t>
            </a:r>
          </a:p>
        </p:txBody>
      </p:sp>
    </p:spTree>
    <p:extLst>
      <p:ext uri="{BB962C8B-B14F-4D97-AF65-F5344CB8AC3E}">
        <p14:creationId xmlns:p14="http://schemas.microsoft.com/office/powerpoint/2010/main" val="3482760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78214" cy="465563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86773" y="332591"/>
            <a:ext cx="11260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PRESTACIÓN VINCULADA AL SERVICIO (RESIDENCIAS Y CENTROS DE DÍA) 2022</a:t>
            </a:r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53FC8113-A18C-8CCF-D493-DA2C2F4E3F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9201903"/>
              </p:ext>
            </p:extLst>
          </p:nvPr>
        </p:nvGraphicFramePr>
        <p:xfrm>
          <a:off x="2518476" y="790414"/>
          <a:ext cx="6338806" cy="3545934"/>
        </p:xfrm>
        <a:graphic>
          <a:graphicData uri="http://schemas.openxmlformats.org/drawingml/2006/table">
            <a:tbl>
              <a:tblPr/>
              <a:tblGrid>
                <a:gridCol w="2385928">
                  <a:extLst>
                    <a:ext uri="{9D8B030D-6E8A-4147-A177-3AD203B41FA5}">
                      <a16:colId xmlns:a16="http://schemas.microsoft.com/office/drawing/2014/main" val="162803380"/>
                    </a:ext>
                  </a:extLst>
                </a:gridCol>
                <a:gridCol w="1299479">
                  <a:extLst>
                    <a:ext uri="{9D8B030D-6E8A-4147-A177-3AD203B41FA5}">
                      <a16:colId xmlns:a16="http://schemas.microsoft.com/office/drawing/2014/main" val="905957948"/>
                    </a:ext>
                  </a:extLst>
                </a:gridCol>
                <a:gridCol w="1299479">
                  <a:extLst>
                    <a:ext uri="{9D8B030D-6E8A-4147-A177-3AD203B41FA5}">
                      <a16:colId xmlns:a16="http://schemas.microsoft.com/office/drawing/2014/main" val="3774482139"/>
                    </a:ext>
                  </a:extLst>
                </a:gridCol>
                <a:gridCol w="1353920">
                  <a:extLst>
                    <a:ext uri="{9D8B030D-6E8A-4147-A177-3AD203B41FA5}">
                      <a16:colId xmlns:a16="http://schemas.microsoft.com/office/drawing/2014/main" val="3266020330"/>
                    </a:ext>
                  </a:extLst>
                </a:gridCol>
              </a:tblGrid>
              <a:tr h="159386">
                <a:tc>
                  <a:txBody>
                    <a:bodyPr/>
                    <a:lstStyle/>
                    <a:p>
                      <a:pPr algn="l" fontAlgn="b"/>
                      <a:endParaRPr lang="es-ES" sz="800" b="1" i="0" u="none" strike="noStrike"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459" marR="5459" marT="54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1" i="0" u="none" strike="noStrike">
                          <a:solidFill>
                            <a:srgbClr val="FFFFFF"/>
                          </a:solidFill>
                          <a:effectLst/>
                          <a:latin typeface="Garamond" panose="02020404030301010803" pitchFamily="18" charset="0"/>
                        </a:rPr>
                        <a:t>Grado I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1" i="0" u="none" strike="noStrike">
                          <a:solidFill>
                            <a:srgbClr val="FFFFFF"/>
                          </a:solidFill>
                          <a:effectLst/>
                          <a:latin typeface="Garamond" panose="02020404030301010803" pitchFamily="18" charset="0"/>
                        </a:rPr>
                        <a:t>Grado II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1" i="0" u="none" strike="noStrike">
                          <a:solidFill>
                            <a:srgbClr val="FFFFFF"/>
                          </a:solidFill>
                          <a:effectLst/>
                          <a:latin typeface="Garamond" panose="02020404030301010803" pitchFamily="18" charset="0"/>
                        </a:rPr>
                        <a:t>Grado III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2822595"/>
                  </a:ext>
                </a:extLst>
              </a:tr>
              <a:tr h="159386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Cataluña</a:t>
                      </a:r>
                    </a:p>
                  </a:txBody>
                  <a:tcPr marL="5459" marR="5459" marT="54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effectLst/>
                          <a:latin typeface="Garamond" panose="02020404030301010803" pitchFamily="18" charset="0"/>
                        </a:rPr>
                        <a:t>300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426,12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715,07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3743054"/>
                  </a:ext>
                </a:extLst>
              </a:tr>
              <a:tr h="159386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Andalucía</a:t>
                      </a:r>
                    </a:p>
                  </a:txBody>
                  <a:tcPr marL="5459" marR="5459" marT="54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300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426,12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715,07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2513441"/>
                  </a:ext>
                </a:extLst>
              </a:tr>
              <a:tr h="159386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País Vasco - Vizcaya</a:t>
                      </a:r>
                    </a:p>
                  </a:txBody>
                  <a:tcPr marL="5459" marR="5459" marT="54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 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462,18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 833,96 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8753465"/>
                  </a:ext>
                </a:extLst>
              </a:tr>
              <a:tr h="159386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Pais Vasco - Guipuzcua </a:t>
                      </a:r>
                    </a:p>
                  </a:txBody>
                  <a:tcPr marL="5459" marR="5459" marT="54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300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800,00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800,00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4964247"/>
                  </a:ext>
                </a:extLst>
              </a:tr>
              <a:tr h="159386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Pais Vasco - Alava</a:t>
                      </a:r>
                    </a:p>
                  </a:txBody>
                  <a:tcPr marL="5459" marR="5459" marT="54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300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426,12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715,07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5085896"/>
                  </a:ext>
                </a:extLst>
              </a:tr>
              <a:tr h="159386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Madrid, Comunidad de</a:t>
                      </a:r>
                    </a:p>
                  </a:txBody>
                  <a:tcPr marL="5459" marR="5459" marT="54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300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426,12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715,07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7208171"/>
                  </a:ext>
                </a:extLst>
              </a:tr>
              <a:tr h="159386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Comunitat Valenciana</a:t>
                      </a:r>
                    </a:p>
                  </a:txBody>
                  <a:tcPr marL="5459" marR="5459" marT="54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300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426,12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715,07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189499"/>
                  </a:ext>
                </a:extLst>
              </a:tr>
              <a:tr h="159386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Canarias</a:t>
                      </a:r>
                    </a:p>
                  </a:txBody>
                  <a:tcPr marL="5459" marR="5459" marT="54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300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426,12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715,07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6867031"/>
                  </a:ext>
                </a:extLst>
              </a:tr>
              <a:tr h="159386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Murcia, Región de</a:t>
                      </a:r>
                    </a:p>
                  </a:txBody>
                  <a:tcPr marL="5459" marR="5459" marT="54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300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426,12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715,07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23321"/>
                  </a:ext>
                </a:extLst>
              </a:tr>
              <a:tr h="159386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Extremadura</a:t>
                      </a:r>
                    </a:p>
                  </a:txBody>
                  <a:tcPr marL="5459" marR="5459" marT="54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 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 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 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3278522"/>
                  </a:ext>
                </a:extLst>
              </a:tr>
              <a:tr h="159386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Castilla - La Mancha</a:t>
                      </a:r>
                    </a:p>
                  </a:txBody>
                  <a:tcPr marL="5459" marR="5459" marT="54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500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800,00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1.400,00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9513381"/>
                  </a:ext>
                </a:extLst>
              </a:tr>
              <a:tr h="131994">
                <a:tc rowSpan="2"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Galicia</a:t>
                      </a:r>
                    </a:p>
                  </a:txBody>
                  <a:tcPr marL="5459" marR="5459" marT="54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300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426,12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715,07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7702656"/>
                  </a:ext>
                </a:extLst>
              </a:tr>
              <a:tr h="235893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Complemento del 20%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Complemento del 75%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Complemento del 20%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2288365"/>
                  </a:ext>
                </a:extLst>
              </a:tr>
              <a:tr h="149713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Balears, Illes</a:t>
                      </a:r>
                    </a:p>
                  </a:txBody>
                  <a:tcPr marL="5459" marR="5459" marT="54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300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426,12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715,07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9716009"/>
                  </a:ext>
                </a:extLst>
              </a:tr>
              <a:tr h="159386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Asturias, Principado de</a:t>
                      </a:r>
                    </a:p>
                  </a:txBody>
                  <a:tcPr marL="5459" marR="5459" marT="54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300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426,12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715,07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342111"/>
                  </a:ext>
                </a:extLst>
              </a:tr>
              <a:tr h="159386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Rioja, La</a:t>
                      </a:r>
                    </a:p>
                  </a:txBody>
                  <a:tcPr marL="5459" marR="5459" marT="54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300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426,12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715,07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8166836"/>
                  </a:ext>
                </a:extLst>
              </a:tr>
              <a:tr h="159386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Aragón</a:t>
                      </a:r>
                    </a:p>
                  </a:txBody>
                  <a:tcPr marL="5459" marR="5459" marT="54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315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448,00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751,00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0786235"/>
                  </a:ext>
                </a:extLst>
              </a:tr>
              <a:tr h="159386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Cantabria</a:t>
                      </a:r>
                    </a:p>
                  </a:txBody>
                  <a:tcPr marL="5459" marR="5459" marT="54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153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268,79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387,64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101734"/>
                  </a:ext>
                </a:extLst>
              </a:tr>
              <a:tr h="159386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Navarra, Comunidad Foral de</a:t>
                      </a:r>
                    </a:p>
                  </a:txBody>
                  <a:tcPr marL="5459" marR="5459" marT="54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806,58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1.053,43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1.482,37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2106022"/>
                  </a:ext>
                </a:extLst>
              </a:tr>
              <a:tr h="159386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Castilla y León</a:t>
                      </a:r>
                    </a:p>
                  </a:txBody>
                  <a:tcPr marL="5459" marR="5459" marT="54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405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788,32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965,34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6190818"/>
                  </a:ext>
                </a:extLst>
              </a:tr>
              <a:tr h="159386"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Ceuta y Melilla</a:t>
                      </a:r>
                    </a:p>
                  </a:txBody>
                  <a:tcPr marL="5459" marR="5459" marT="545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 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effectLst/>
                          <a:latin typeface="Garamond" panose="02020404030301010803" pitchFamily="18" charset="0"/>
                        </a:rPr>
                        <a:t> 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effectLst/>
                          <a:latin typeface="Garamond" panose="02020404030301010803" pitchFamily="18" charset="0"/>
                        </a:rPr>
                        <a:t> </a:t>
                      </a:r>
                    </a:p>
                  </a:txBody>
                  <a:tcPr marL="5459" marR="5459" marT="5459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11290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8586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786" y="0"/>
            <a:ext cx="12178214" cy="465563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502DE7C1-E4E8-8BFD-AA4A-9B662A9E19B7}"/>
              </a:ext>
            </a:extLst>
          </p:cNvPr>
          <p:cNvSpPr txBox="1"/>
          <p:nvPr/>
        </p:nvSpPr>
        <p:spPr>
          <a:xfrm>
            <a:off x="4519693" y="1621988"/>
            <a:ext cx="6141202" cy="4687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es-E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2.   PRESTACIÓN EXPRESS</a:t>
            </a:r>
          </a:p>
        </p:txBody>
      </p:sp>
    </p:spTree>
    <p:extLst>
      <p:ext uri="{BB962C8B-B14F-4D97-AF65-F5344CB8AC3E}">
        <p14:creationId xmlns:p14="http://schemas.microsoft.com/office/powerpoint/2010/main" val="15779496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</TotalTime>
  <Words>229</Words>
  <Application>Microsoft Office PowerPoint</Application>
  <PresentationFormat>Personalizado</PresentationFormat>
  <Paragraphs>102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7" baseType="lpstr">
      <vt:lpstr>Arial</vt:lpstr>
      <vt:lpstr>Garamond</vt:lpstr>
      <vt:lpstr>Office Theme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Xabier Regidor</dc:creator>
  <cp:lastModifiedBy>Diseño</cp:lastModifiedBy>
  <cp:revision>5</cp:revision>
  <dcterms:created xsi:type="dcterms:W3CDTF">2020-09-07T06:55:12Z</dcterms:created>
  <dcterms:modified xsi:type="dcterms:W3CDTF">2023-02-03T07:43:17Z</dcterms:modified>
</cp:coreProperties>
</file>