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25"/>
  </p:notesMasterIdLst>
  <p:sldIdLst>
    <p:sldId id="256" r:id="rId2"/>
    <p:sldId id="257" r:id="rId3"/>
    <p:sldId id="289" r:id="rId4"/>
    <p:sldId id="286" r:id="rId5"/>
    <p:sldId id="258" r:id="rId6"/>
    <p:sldId id="269" r:id="rId7"/>
    <p:sldId id="267" r:id="rId8"/>
    <p:sldId id="261" r:id="rId9"/>
    <p:sldId id="272" r:id="rId10"/>
    <p:sldId id="262" r:id="rId11"/>
    <p:sldId id="278" r:id="rId12"/>
    <p:sldId id="264" r:id="rId13"/>
    <p:sldId id="265" r:id="rId14"/>
    <p:sldId id="282" r:id="rId15"/>
    <p:sldId id="266" r:id="rId16"/>
    <p:sldId id="284" r:id="rId17"/>
    <p:sldId id="285" r:id="rId18"/>
    <p:sldId id="271" r:id="rId19"/>
    <p:sldId id="290" r:id="rId20"/>
    <p:sldId id="291" r:id="rId21"/>
    <p:sldId id="292" r:id="rId22"/>
    <p:sldId id="293" r:id="rId23"/>
    <p:sldId id="294" r:id="rId24"/>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3" d="100"/>
          <a:sy n="103" d="100"/>
        </p:scale>
        <p:origin x="12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JCYLFS000017\FISGSVED$\COVID19%20SEGUIMIENTO\INFORME%20PARA%20CORTES%20CYL\3-9%20Vigilancia%20y%20supervision\3.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s-ES" sz="1200"/>
              <a:t>FACTORES MÁS RELEVANTES. PUNTUACION TOTAL</a:t>
            </a: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ES"/>
        </a:p>
      </c:txPr>
    </c:title>
    <c:autoTitleDeleted val="0"/>
    <c:plotArea>
      <c:layout>
        <c:manualLayout>
          <c:layoutTarget val="inner"/>
          <c:xMode val="edge"/>
          <c:yMode val="edge"/>
          <c:x val="0.13998429522318584"/>
          <c:y val="0.16437826339199382"/>
          <c:w val="0.85405737234461998"/>
          <c:h val="0.48975707953349767"/>
        </c:manualLayout>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2"/>
            <c:invertIfNegative val="0"/>
            <c:bubble3D val="0"/>
            <c:spPr>
              <a:solidFill>
                <a:schemeClr val="accent6"/>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1-194A-4A24-9D01-9B316463156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'ORDENADO X PUNTUACION'!$A$4:$A$22</c:f>
              <c:strCache>
                <c:ptCount val="19"/>
                <c:pt idx="0">
                  <c:v>CASTILLA-LAMANCHA</c:v>
                </c:pt>
                <c:pt idx="1">
                  <c:v>CATALUÑA</c:v>
                </c:pt>
                <c:pt idx="2">
                  <c:v>CASTILLA Y LEÓN </c:v>
                </c:pt>
                <c:pt idx="3">
                  <c:v>ARAGÓN</c:v>
                </c:pt>
                <c:pt idx="4">
                  <c:v>MADRID</c:v>
                </c:pt>
                <c:pt idx="5">
                  <c:v>LA RIOJA</c:v>
                </c:pt>
                <c:pt idx="6">
                  <c:v>ASTURIAS</c:v>
                </c:pt>
                <c:pt idx="7">
                  <c:v>C. VALECIANA</c:v>
                </c:pt>
                <c:pt idx="8">
                  <c:v>EXTREMADURA</c:v>
                </c:pt>
                <c:pt idx="9">
                  <c:v>GALICIA </c:v>
                </c:pt>
                <c:pt idx="10">
                  <c:v>MURCIA</c:v>
                </c:pt>
                <c:pt idx="11">
                  <c:v>NAVARRA</c:v>
                </c:pt>
                <c:pt idx="12">
                  <c:v>PAÍS VASCO </c:v>
                </c:pt>
                <c:pt idx="13">
                  <c:v>MELILLA</c:v>
                </c:pt>
                <c:pt idx="14">
                  <c:v>ANDALUCÍA</c:v>
                </c:pt>
                <c:pt idx="15">
                  <c:v>BALEARES</c:v>
                </c:pt>
                <c:pt idx="16">
                  <c:v>CANARIAS</c:v>
                </c:pt>
                <c:pt idx="17">
                  <c:v>CANTABRIA</c:v>
                </c:pt>
                <c:pt idx="18">
                  <c:v>CEUTA</c:v>
                </c:pt>
              </c:strCache>
            </c:strRef>
          </c:cat>
          <c:val>
            <c:numRef>
              <c:f>'ORDENADO X PUNTUACION'!$G$4:$G$22</c:f>
              <c:numCache>
                <c:formatCode>General</c:formatCode>
                <c:ptCount val="19"/>
                <c:pt idx="0">
                  <c:v>19</c:v>
                </c:pt>
                <c:pt idx="1">
                  <c:v>19</c:v>
                </c:pt>
                <c:pt idx="2">
                  <c:v>16</c:v>
                </c:pt>
                <c:pt idx="3">
                  <c:v>15</c:v>
                </c:pt>
                <c:pt idx="4">
                  <c:v>14</c:v>
                </c:pt>
                <c:pt idx="5">
                  <c:v>13</c:v>
                </c:pt>
                <c:pt idx="6">
                  <c:v>12</c:v>
                </c:pt>
                <c:pt idx="7">
                  <c:v>12</c:v>
                </c:pt>
                <c:pt idx="8">
                  <c:v>12</c:v>
                </c:pt>
                <c:pt idx="9">
                  <c:v>12</c:v>
                </c:pt>
                <c:pt idx="10">
                  <c:v>11</c:v>
                </c:pt>
                <c:pt idx="11">
                  <c:v>11</c:v>
                </c:pt>
                <c:pt idx="12">
                  <c:v>10</c:v>
                </c:pt>
                <c:pt idx="13">
                  <c:v>9</c:v>
                </c:pt>
                <c:pt idx="14">
                  <c:v>8</c:v>
                </c:pt>
                <c:pt idx="15">
                  <c:v>8</c:v>
                </c:pt>
                <c:pt idx="16">
                  <c:v>8</c:v>
                </c:pt>
                <c:pt idx="17">
                  <c:v>8</c:v>
                </c:pt>
                <c:pt idx="18">
                  <c:v>8</c:v>
                </c:pt>
              </c:numCache>
            </c:numRef>
          </c:val>
          <c:extLst xmlns:c16r2="http://schemas.microsoft.com/office/drawing/2015/06/chart">
            <c:ext xmlns:c16="http://schemas.microsoft.com/office/drawing/2014/chart" uri="{C3380CC4-5D6E-409C-BE32-E72D297353CC}">
              <c16:uniqueId val="{00000002-194A-4A24-9D01-9B3164631569}"/>
            </c:ext>
          </c:extLst>
        </c:ser>
        <c:dLbls>
          <c:dLblPos val="inEnd"/>
          <c:showLegendKey val="0"/>
          <c:showVal val="1"/>
          <c:showCatName val="0"/>
          <c:showSerName val="0"/>
          <c:showPercent val="0"/>
          <c:showBubbleSize val="0"/>
        </c:dLbls>
        <c:gapWidth val="41"/>
        <c:axId val="222685344"/>
        <c:axId val="222686912"/>
      </c:barChart>
      <c:catAx>
        <c:axId val="22268534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ES"/>
          </a:p>
        </c:txPr>
        <c:crossAx val="222686912"/>
        <c:crosses val="autoZero"/>
        <c:auto val="1"/>
        <c:lblAlgn val="ctr"/>
        <c:lblOffset val="100"/>
        <c:noMultiLvlLbl val="0"/>
      </c:catAx>
      <c:valAx>
        <c:axId val="222686912"/>
        <c:scaling>
          <c:orientation val="minMax"/>
        </c:scaling>
        <c:delete val="1"/>
        <c:axPos val="l"/>
        <c:numFmt formatCode="General" sourceLinked="1"/>
        <c:majorTickMark val="none"/>
        <c:minorTickMark val="none"/>
        <c:tickLblPos val="nextTo"/>
        <c:crossAx val="2226853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57014495368308E-2"/>
          <c:y val="0.1808074967191601"/>
          <c:w val="0.90848397995366914"/>
          <c:h val="0.5550721784776903"/>
        </c:manualLayout>
      </c:layout>
      <c:barChart>
        <c:barDir val="col"/>
        <c:grouping val="clustered"/>
        <c:varyColors val="0"/>
        <c:ser>
          <c:idx val="0"/>
          <c:order val="0"/>
          <c:tx>
            <c:strRef>
              <c:f>Hoja2!$B$1</c:f>
              <c:strCache>
                <c:ptCount val="1"/>
                <c:pt idx="0">
                  <c:v>Número de Residencias </c:v>
                </c:pt>
              </c:strCache>
            </c:strRef>
          </c:tx>
          <c:spPr>
            <a:solidFill>
              <a:schemeClr val="accent1"/>
            </a:solidFill>
            <a:ln>
              <a:noFill/>
            </a:ln>
            <a:effectLst/>
          </c:spPr>
          <c:invertIfNegative val="0"/>
          <c:cat>
            <c:strRef>
              <c:f>Hoja2!$A$2:$A$11</c:f>
              <c:strCache>
                <c:ptCount val="10"/>
                <c:pt idx="1">
                  <c:v>Ávila</c:v>
                </c:pt>
                <c:pt idx="2">
                  <c:v>Burgos</c:v>
                </c:pt>
                <c:pt idx="3">
                  <c:v>León</c:v>
                </c:pt>
                <c:pt idx="4">
                  <c:v>Palencia</c:v>
                </c:pt>
                <c:pt idx="5">
                  <c:v>Salamanca</c:v>
                </c:pt>
                <c:pt idx="6">
                  <c:v>Segovia</c:v>
                </c:pt>
                <c:pt idx="7">
                  <c:v>Soria</c:v>
                </c:pt>
                <c:pt idx="8">
                  <c:v>Valladolid</c:v>
                </c:pt>
                <c:pt idx="9">
                  <c:v>Zamora </c:v>
                </c:pt>
              </c:strCache>
            </c:strRef>
          </c:cat>
          <c:val>
            <c:numRef>
              <c:f>Hoja2!$B$2:$B$11</c:f>
              <c:numCache>
                <c:formatCode>General</c:formatCode>
                <c:ptCount val="10"/>
                <c:pt idx="0">
                  <c:v>0</c:v>
                </c:pt>
                <c:pt idx="1">
                  <c:v>48</c:v>
                </c:pt>
                <c:pt idx="2">
                  <c:v>88</c:v>
                </c:pt>
                <c:pt idx="3">
                  <c:v>45</c:v>
                </c:pt>
                <c:pt idx="4">
                  <c:v>56</c:v>
                </c:pt>
                <c:pt idx="5">
                  <c:v>78</c:v>
                </c:pt>
                <c:pt idx="6">
                  <c:v>34</c:v>
                </c:pt>
                <c:pt idx="7">
                  <c:v>32</c:v>
                </c:pt>
                <c:pt idx="8">
                  <c:v>92</c:v>
                </c:pt>
                <c:pt idx="9">
                  <c:v>28</c:v>
                </c:pt>
              </c:numCache>
            </c:numRef>
          </c:val>
          <c:extLst xmlns:c16r2="http://schemas.microsoft.com/office/drawing/2015/06/chart">
            <c:ext xmlns:c16="http://schemas.microsoft.com/office/drawing/2014/chart" uri="{C3380CC4-5D6E-409C-BE32-E72D297353CC}">
              <c16:uniqueId val="{00000000-B54C-411D-B9CF-162AC51AFAC8}"/>
            </c:ext>
          </c:extLst>
        </c:ser>
        <c:ser>
          <c:idx val="1"/>
          <c:order val="1"/>
          <c:tx>
            <c:strRef>
              <c:f>Hoja2!$C$1</c:f>
              <c:strCache>
                <c:ptCount val="1"/>
                <c:pt idx="0">
                  <c:v>Informes de Comprobación realizados</c:v>
                </c:pt>
              </c:strCache>
            </c:strRef>
          </c:tx>
          <c:spPr>
            <a:solidFill>
              <a:schemeClr val="accent2"/>
            </a:solidFill>
            <a:ln>
              <a:noFill/>
            </a:ln>
            <a:effectLst/>
          </c:spPr>
          <c:invertIfNegative val="0"/>
          <c:cat>
            <c:strRef>
              <c:f>Hoja2!$A$2:$A$11</c:f>
              <c:strCache>
                <c:ptCount val="10"/>
                <c:pt idx="1">
                  <c:v>Ávila</c:v>
                </c:pt>
                <c:pt idx="2">
                  <c:v>Burgos</c:v>
                </c:pt>
                <c:pt idx="3">
                  <c:v>León</c:v>
                </c:pt>
                <c:pt idx="4">
                  <c:v>Palencia</c:v>
                </c:pt>
                <c:pt idx="5">
                  <c:v>Salamanca</c:v>
                </c:pt>
                <c:pt idx="6">
                  <c:v>Segovia</c:v>
                </c:pt>
                <c:pt idx="7">
                  <c:v>Soria</c:v>
                </c:pt>
                <c:pt idx="8">
                  <c:v>Valladolid</c:v>
                </c:pt>
                <c:pt idx="9">
                  <c:v>Zamora </c:v>
                </c:pt>
              </c:strCache>
            </c:strRef>
          </c:cat>
          <c:val>
            <c:numRef>
              <c:f>Hoja2!$C$2:$C$11</c:f>
              <c:numCache>
                <c:formatCode>General</c:formatCode>
                <c:ptCount val="10"/>
                <c:pt idx="1">
                  <c:v>157</c:v>
                </c:pt>
                <c:pt idx="2">
                  <c:v>162</c:v>
                </c:pt>
                <c:pt idx="3">
                  <c:v>63</c:v>
                </c:pt>
                <c:pt idx="4">
                  <c:v>81</c:v>
                </c:pt>
                <c:pt idx="5">
                  <c:v>108</c:v>
                </c:pt>
                <c:pt idx="6">
                  <c:v>46</c:v>
                </c:pt>
                <c:pt idx="7">
                  <c:v>33</c:v>
                </c:pt>
                <c:pt idx="8">
                  <c:v>118</c:v>
                </c:pt>
                <c:pt idx="9">
                  <c:v>29</c:v>
                </c:pt>
              </c:numCache>
            </c:numRef>
          </c:val>
          <c:extLst xmlns:c16r2="http://schemas.microsoft.com/office/drawing/2015/06/chart">
            <c:ext xmlns:c16="http://schemas.microsoft.com/office/drawing/2014/chart" uri="{C3380CC4-5D6E-409C-BE32-E72D297353CC}">
              <c16:uniqueId val="{00000001-B54C-411D-B9CF-162AC51AFAC8}"/>
            </c:ext>
          </c:extLst>
        </c:ser>
        <c:ser>
          <c:idx val="2"/>
          <c:order val="2"/>
          <c:tx>
            <c:strRef>
              <c:f>Hoja2!$D$1</c:f>
              <c:strCache>
                <c:ptCount val="1"/>
                <c:pt idx="0">
                  <c:v>Actas de Inspección levantadas</c:v>
                </c:pt>
              </c:strCache>
            </c:strRef>
          </c:tx>
          <c:spPr>
            <a:solidFill>
              <a:schemeClr val="accent3"/>
            </a:solidFill>
            <a:ln>
              <a:noFill/>
            </a:ln>
            <a:effectLst/>
          </c:spPr>
          <c:invertIfNegative val="0"/>
          <c:cat>
            <c:strRef>
              <c:f>Hoja2!$A$2:$A$11</c:f>
              <c:strCache>
                <c:ptCount val="10"/>
                <c:pt idx="1">
                  <c:v>Ávila</c:v>
                </c:pt>
                <c:pt idx="2">
                  <c:v>Burgos</c:v>
                </c:pt>
                <c:pt idx="3">
                  <c:v>León</c:v>
                </c:pt>
                <c:pt idx="4">
                  <c:v>Palencia</c:v>
                </c:pt>
                <c:pt idx="5">
                  <c:v>Salamanca</c:v>
                </c:pt>
                <c:pt idx="6">
                  <c:v>Segovia</c:v>
                </c:pt>
                <c:pt idx="7">
                  <c:v>Soria</c:v>
                </c:pt>
                <c:pt idx="8">
                  <c:v>Valladolid</c:v>
                </c:pt>
                <c:pt idx="9">
                  <c:v>Zamora </c:v>
                </c:pt>
              </c:strCache>
            </c:strRef>
          </c:cat>
          <c:val>
            <c:numRef>
              <c:f>Hoja2!$D$2:$D$11</c:f>
              <c:numCache>
                <c:formatCode>General</c:formatCode>
                <c:ptCount val="10"/>
                <c:pt idx="5">
                  <c:v>1</c:v>
                </c:pt>
                <c:pt idx="8">
                  <c:v>1</c:v>
                </c:pt>
              </c:numCache>
            </c:numRef>
          </c:val>
          <c:extLst xmlns:c16r2="http://schemas.microsoft.com/office/drawing/2015/06/chart">
            <c:ext xmlns:c16="http://schemas.microsoft.com/office/drawing/2014/chart" uri="{C3380CC4-5D6E-409C-BE32-E72D297353CC}">
              <c16:uniqueId val="{00000002-B54C-411D-B9CF-162AC51AFAC8}"/>
            </c:ext>
          </c:extLst>
        </c:ser>
        <c:dLbls>
          <c:showLegendKey val="0"/>
          <c:showVal val="0"/>
          <c:showCatName val="0"/>
          <c:showSerName val="0"/>
          <c:showPercent val="0"/>
          <c:showBubbleSize val="0"/>
        </c:dLbls>
        <c:gapWidth val="219"/>
        <c:overlap val="-27"/>
        <c:axId val="129337400"/>
        <c:axId val="129333088"/>
      </c:barChart>
      <c:catAx>
        <c:axId val="12933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9333088"/>
        <c:crosses val="autoZero"/>
        <c:auto val="1"/>
        <c:lblAlgn val="ctr"/>
        <c:lblOffset val="100"/>
        <c:noMultiLvlLbl val="0"/>
      </c:catAx>
      <c:valAx>
        <c:axId val="129333088"/>
        <c:scaling>
          <c:orientation val="minMax"/>
          <c:max val="17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9337400"/>
        <c:crosses val="autoZero"/>
        <c:crossBetween val="between"/>
      </c:valAx>
      <c:spPr>
        <a:noFill/>
        <a:ln>
          <a:noFill/>
        </a:ln>
        <a:effectLst/>
      </c:spPr>
    </c:plotArea>
    <c:legend>
      <c:legendPos val="b"/>
      <c:legendEntry>
        <c:idx val="2"/>
        <c:delete val="1"/>
      </c:legendEntry>
      <c:layout>
        <c:manualLayout>
          <c:xMode val="edge"/>
          <c:yMode val="edge"/>
          <c:x val="0.11850486256099597"/>
          <c:y val="1.8167118850368855E-2"/>
          <c:w val="0.83762843982520374"/>
          <c:h val="0.223787182852143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EF52325-A29E-4B03-97DD-CCBD3B39842F}" type="datetimeFigureOut">
              <a:rPr lang="es-ES" smtClean="0"/>
              <a:t>30/09/2020</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F291E6D-727F-473A-92D0-ED912220C2F7}" type="slidenum">
              <a:rPr lang="es-ES" smtClean="0"/>
              <a:t>‹Nº›</a:t>
            </a:fld>
            <a:endParaRPr lang="es-ES"/>
          </a:p>
        </p:txBody>
      </p:sp>
    </p:spTree>
    <p:extLst>
      <p:ext uri="{BB962C8B-B14F-4D97-AF65-F5344CB8AC3E}">
        <p14:creationId xmlns:p14="http://schemas.microsoft.com/office/powerpoint/2010/main" val="188644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1F291E6D-727F-473A-92D0-ED912220C2F7}" type="slidenum">
              <a:rPr lang="es-ES" smtClean="0"/>
              <a:t>1</a:t>
            </a:fld>
            <a:endParaRPr lang="es-ES"/>
          </a:p>
        </p:txBody>
      </p:sp>
    </p:spTree>
    <p:extLst>
      <p:ext uri="{BB962C8B-B14F-4D97-AF65-F5344CB8AC3E}">
        <p14:creationId xmlns:p14="http://schemas.microsoft.com/office/powerpoint/2010/main" val="236351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57344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108226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31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329368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438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3244512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464138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85804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223542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470193F-9499-4BB2-9D15-5CD75AAA434B}" type="datetimeFigureOut">
              <a:rPr lang="es-ES" smtClean="0"/>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343153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470193F-9499-4BB2-9D15-5CD75AAA434B}" type="datetimeFigureOut">
              <a:rPr lang="es-ES" smtClean="0"/>
              <a:t>30/09/2020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27432174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470193F-9499-4BB2-9D15-5CD75AAA434B}" type="datetimeFigureOut">
              <a:rPr lang="es-ES" smtClean="0"/>
              <a:t>30/09/2020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398250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470193F-9499-4BB2-9D15-5CD75AAA434B}" type="datetimeFigureOut">
              <a:rPr lang="es-ES" smtClean="0"/>
              <a:t>30/09/2020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301577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0193F-9499-4BB2-9D15-5CD75AAA434B}" type="datetimeFigureOut">
              <a:rPr lang="es-ES" smtClean="0"/>
              <a:t>30/09/2020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329614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470193F-9499-4BB2-9D15-5CD75AAA434B}" type="datetimeFigureOut">
              <a:rPr lang="es-ES" smtClean="0"/>
              <a:t>30/09/2020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3230095-9B04-4F58-A02B-8052CAE4BA76}" type="slidenum">
              <a:rPr lang="es-ES" smtClean="0"/>
              <a:t>‹Nº›</a:t>
            </a:fld>
            <a:endParaRPr lang="es-ES"/>
          </a:p>
        </p:txBody>
      </p:sp>
    </p:spTree>
    <p:extLst>
      <p:ext uri="{BB962C8B-B14F-4D97-AF65-F5344CB8AC3E}">
        <p14:creationId xmlns:p14="http://schemas.microsoft.com/office/powerpoint/2010/main" val="41557141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3230095-9B04-4F58-A02B-8052CAE4BA76}" type="slidenum">
              <a:rPr lang="es-ES" smtClean="0"/>
              <a:t>‹Nº›</a:t>
            </a:fld>
            <a:endParaRPr lang="es-ES"/>
          </a:p>
        </p:txBody>
      </p:sp>
      <p:sp>
        <p:nvSpPr>
          <p:cNvPr id="5" name="Date Placeholder 4"/>
          <p:cNvSpPr>
            <a:spLocks noGrp="1"/>
          </p:cNvSpPr>
          <p:nvPr>
            <p:ph type="dt" sz="half" idx="10"/>
          </p:nvPr>
        </p:nvSpPr>
        <p:spPr/>
        <p:txBody>
          <a:bodyPr/>
          <a:lstStyle/>
          <a:p>
            <a:fld id="{1470193F-9499-4BB2-9D15-5CD75AAA434B}" type="datetimeFigureOut">
              <a:rPr lang="es-ES" smtClean="0"/>
              <a:t>30/09/2020</a:t>
            </a:fld>
            <a:endParaRPr lang="es-ES"/>
          </a:p>
        </p:txBody>
      </p:sp>
    </p:spTree>
    <p:extLst>
      <p:ext uri="{BB962C8B-B14F-4D97-AF65-F5344CB8AC3E}">
        <p14:creationId xmlns:p14="http://schemas.microsoft.com/office/powerpoint/2010/main" val="29496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70193F-9499-4BB2-9D15-5CD75AAA434B}" type="datetimeFigureOut">
              <a:rPr lang="es-ES" smtClean="0"/>
              <a:t>30/09/2020</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230095-9B04-4F58-A02B-8052CAE4BA76}" type="slidenum">
              <a:rPr lang="es-ES" smtClean="0"/>
              <a:t>‹Nº›</a:t>
            </a:fld>
            <a:endParaRPr lang="es-ES"/>
          </a:p>
        </p:txBody>
      </p:sp>
    </p:spTree>
    <p:extLst>
      <p:ext uri="{BB962C8B-B14F-4D97-AF65-F5344CB8AC3E}">
        <p14:creationId xmlns:p14="http://schemas.microsoft.com/office/powerpoint/2010/main" val="44866716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comunicacion.jcyl.es/web/es/ultimos-contenidos/familia-comunicados.html" TargetMode="External"/><Relationship Id="rId2" Type="http://schemas.openxmlformats.org/officeDocument/2006/relationships/hyperlink" Target="https://analisis.datosabiertos.jcyl.es/pages/coronaviru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3"/>
            <a:ext cx="7766936" cy="3022489"/>
          </a:xfrm>
        </p:spPr>
        <p:txBody>
          <a:bodyPr>
            <a:normAutofit fontScale="90000"/>
          </a:bodyPr>
          <a:lstStyle/>
          <a:p>
            <a:pPr algn="ctr"/>
            <a:r>
              <a:rPr lang="es-ES" dirty="0" smtClean="0"/>
              <a:t>Informe:</a:t>
            </a:r>
            <a:br>
              <a:rPr lang="es-ES" dirty="0" smtClean="0"/>
            </a:br>
            <a:r>
              <a:rPr lang="es-ES" sz="4000" dirty="0" smtClean="0"/>
              <a:t>El impacto del COVID19 en las residencias de personas mayores de Castilla y León y </a:t>
            </a:r>
            <a:br>
              <a:rPr lang="es-ES" sz="4000" dirty="0" smtClean="0"/>
            </a:br>
            <a:r>
              <a:rPr lang="es-ES" sz="4000" dirty="0" smtClean="0"/>
              <a:t>Medidas adoptadas</a:t>
            </a:r>
            <a:br>
              <a:rPr lang="es-ES" sz="4000" dirty="0" smtClean="0"/>
            </a:br>
            <a:endParaRPr lang="es-ES" dirty="0"/>
          </a:p>
        </p:txBody>
      </p:sp>
    </p:spTree>
    <p:extLst>
      <p:ext uri="{BB962C8B-B14F-4D97-AF65-F5344CB8AC3E}">
        <p14:creationId xmlns:p14="http://schemas.microsoft.com/office/powerpoint/2010/main" val="407311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8925"/>
            <a:ext cx="10515600" cy="1325563"/>
          </a:xfrm>
        </p:spPr>
        <p:txBody>
          <a:bodyPr>
            <a:normAutofit/>
          </a:bodyPr>
          <a:lstStyle/>
          <a:p>
            <a:r>
              <a:rPr lang="es-ES" sz="3200" dirty="0"/>
              <a:t>6</a:t>
            </a:r>
            <a:r>
              <a:rPr lang="es-ES" sz="3200" dirty="0" smtClean="0"/>
              <a:t>.- Castilla y León.- Morbilidad</a:t>
            </a:r>
            <a:endParaRPr lang="es-ES" sz="3200" dirty="0"/>
          </a:p>
        </p:txBody>
      </p:sp>
      <p:sp>
        <p:nvSpPr>
          <p:cNvPr id="3" name="Marcador de contenido 2"/>
          <p:cNvSpPr>
            <a:spLocks noGrp="1"/>
          </p:cNvSpPr>
          <p:nvPr>
            <p:ph idx="1"/>
          </p:nvPr>
        </p:nvSpPr>
        <p:spPr>
          <a:xfrm>
            <a:off x="5721928" y="951706"/>
            <a:ext cx="3796146" cy="1524299"/>
          </a:xfrm>
        </p:spPr>
        <p:txBody>
          <a:bodyPr>
            <a:normAutofit/>
          </a:bodyPr>
          <a:lstStyle/>
          <a:p>
            <a:pPr algn="just"/>
            <a:r>
              <a:rPr lang="es-ES" sz="1400" dirty="0" smtClean="0"/>
              <a:t>El </a:t>
            </a:r>
            <a:r>
              <a:rPr lang="es-ES" sz="1400" dirty="0"/>
              <a:t>78% de los centros residenciales de atención a personas mayores y </a:t>
            </a:r>
            <a:r>
              <a:rPr lang="es-ES" sz="1400" dirty="0" smtClean="0"/>
              <a:t>personas con </a:t>
            </a:r>
            <a:r>
              <a:rPr lang="es-ES" sz="1400" dirty="0"/>
              <a:t>discapacidad (1.214) no </a:t>
            </a:r>
            <a:r>
              <a:rPr lang="es-ES" sz="1400" dirty="0" smtClean="0"/>
              <a:t>tuvo </a:t>
            </a:r>
            <a:r>
              <a:rPr lang="es-ES" sz="1400" dirty="0"/>
              <a:t>casos de </a:t>
            </a:r>
            <a:r>
              <a:rPr lang="es-ES" sz="1400" dirty="0" smtClean="0"/>
              <a:t>COVID19 </a:t>
            </a:r>
            <a:r>
              <a:rPr lang="es-ES" sz="1400" dirty="0"/>
              <a:t>activo ni </a:t>
            </a:r>
            <a:r>
              <a:rPr lang="es-ES" sz="1400" dirty="0" smtClean="0"/>
              <a:t>fallecidos </a:t>
            </a:r>
            <a:r>
              <a:rPr lang="es-ES" sz="1400" dirty="0"/>
              <a:t>con </a:t>
            </a:r>
            <a:r>
              <a:rPr lang="es-ES" sz="1400" dirty="0" smtClean="0"/>
              <a:t>COVID19 </a:t>
            </a:r>
            <a:r>
              <a:rPr lang="es-ES" sz="1400" dirty="0"/>
              <a:t>confirmado o sintomatología compatible.</a:t>
            </a:r>
          </a:p>
          <a:p>
            <a:pPr algn="just"/>
            <a:endParaRPr lang="es-ES" sz="1400" dirty="0" smtClean="0"/>
          </a:p>
          <a:p>
            <a:pPr marL="0" indent="0" algn="just">
              <a:buNone/>
            </a:pPr>
            <a:endParaRPr lang="es-ES" dirty="0"/>
          </a:p>
        </p:txBody>
      </p:sp>
      <p:pic>
        <p:nvPicPr>
          <p:cNvPr id="5" name="Imagen 4"/>
          <p:cNvPicPr>
            <a:picLocks noChangeAspect="1"/>
          </p:cNvPicPr>
          <p:nvPr/>
        </p:nvPicPr>
        <p:blipFill>
          <a:blip r:embed="rId2"/>
          <a:stretch>
            <a:fillRect/>
          </a:stretch>
        </p:blipFill>
        <p:spPr>
          <a:xfrm>
            <a:off x="423896" y="951706"/>
            <a:ext cx="5219740" cy="2729645"/>
          </a:xfrm>
          <a:prstGeom prst="rect">
            <a:avLst/>
          </a:prstGeom>
        </p:spPr>
      </p:pic>
      <p:pic>
        <p:nvPicPr>
          <p:cNvPr id="6" name="Imagen 5"/>
          <p:cNvPicPr>
            <a:picLocks noChangeAspect="1"/>
          </p:cNvPicPr>
          <p:nvPr/>
        </p:nvPicPr>
        <p:blipFill>
          <a:blip r:embed="rId3"/>
          <a:stretch>
            <a:fillRect/>
          </a:stretch>
        </p:blipFill>
        <p:spPr>
          <a:xfrm>
            <a:off x="423896" y="3798912"/>
            <a:ext cx="5219740" cy="2704069"/>
          </a:xfrm>
          <a:prstGeom prst="rect">
            <a:avLst/>
          </a:prstGeom>
        </p:spPr>
      </p:pic>
      <p:sp>
        <p:nvSpPr>
          <p:cNvPr id="7" name="Marcador de contenido 2"/>
          <p:cNvSpPr txBox="1">
            <a:spLocks/>
          </p:cNvSpPr>
          <p:nvPr/>
        </p:nvSpPr>
        <p:spPr>
          <a:xfrm>
            <a:off x="5767450" y="3798912"/>
            <a:ext cx="3796146" cy="1524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sz="1400" dirty="0" smtClean="0"/>
              <a:t>El 64% de los centros residenciales de atención a personas mayores (700) </a:t>
            </a:r>
            <a:r>
              <a:rPr lang="es-ES" sz="1400" dirty="0"/>
              <a:t>ha estado libre de </a:t>
            </a:r>
            <a:r>
              <a:rPr lang="es-ES" sz="1400" dirty="0" smtClean="0"/>
              <a:t>contagios. En estos centros reside </a:t>
            </a:r>
            <a:r>
              <a:rPr lang="es-ES" sz="1400" dirty="0"/>
              <a:t>el 51% del total de usuarios de este servicio</a:t>
            </a:r>
            <a:r>
              <a:rPr lang="es-ES" sz="1400" dirty="0" smtClean="0"/>
              <a:t>.</a:t>
            </a:r>
          </a:p>
          <a:p>
            <a:pPr algn="just"/>
            <a:endParaRPr lang="es-ES" sz="1400" dirty="0" smtClean="0"/>
          </a:p>
          <a:p>
            <a:pPr marL="0" indent="0" algn="just">
              <a:buFont typeface="Wingdings 3" charset="2"/>
              <a:buNone/>
            </a:pPr>
            <a:endParaRPr lang="es-ES" dirty="0"/>
          </a:p>
        </p:txBody>
      </p:sp>
    </p:spTree>
    <p:extLst>
      <p:ext uri="{BB962C8B-B14F-4D97-AF65-F5344CB8AC3E}">
        <p14:creationId xmlns:p14="http://schemas.microsoft.com/office/powerpoint/2010/main" val="194765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79654" y="3302143"/>
            <a:ext cx="5110018" cy="1828800"/>
          </a:xfrm>
        </p:spPr>
        <p:txBody>
          <a:bodyPr>
            <a:normAutofit/>
          </a:bodyPr>
          <a:lstStyle/>
          <a:p>
            <a:pPr algn="just"/>
            <a:r>
              <a:rPr lang="es-ES" sz="1400" dirty="0"/>
              <a:t>La morbilidad ha sido del </a:t>
            </a:r>
            <a:r>
              <a:rPr lang="es-ES" sz="1400" dirty="0" smtClean="0"/>
              <a:t>18,9% (8.088 contagiados) </a:t>
            </a:r>
            <a:r>
              <a:rPr lang="es-ES" sz="1400" dirty="0"/>
              <a:t>sobre el total de </a:t>
            </a:r>
            <a:r>
              <a:rPr lang="es-ES" sz="1400" dirty="0" smtClean="0"/>
              <a:t>residentes (42.859). </a:t>
            </a:r>
            <a:r>
              <a:rPr lang="es-ES" sz="1400" dirty="0"/>
              <a:t>El análisis estadístico demuestra que la probabilidad de contagio de los centros está en relación directa, principalmente, con la provincia en la que se ubica y el tamaño del centro. Los centros ubicados en Segovia y Soria, y los de más de 100 plazas son los que tenían mayor probabilidad de ser contagiados.</a:t>
            </a:r>
          </a:p>
          <a:p>
            <a:endParaRPr lang="es-ES" dirty="0"/>
          </a:p>
        </p:txBody>
      </p:sp>
      <p:sp>
        <p:nvSpPr>
          <p:cNvPr id="5" name="Rectángulo 4"/>
          <p:cNvSpPr/>
          <p:nvPr/>
        </p:nvSpPr>
        <p:spPr>
          <a:xfrm>
            <a:off x="5779654" y="5044704"/>
            <a:ext cx="3336966" cy="1169551"/>
          </a:xfrm>
          <a:prstGeom prst="rect">
            <a:avLst/>
          </a:prstGeom>
        </p:spPr>
        <p:txBody>
          <a:bodyPr wrap="square">
            <a:spAutoFit/>
          </a:bodyPr>
          <a:lstStyle/>
          <a:p>
            <a:pPr marL="342900" indent="-342900" algn="just" defTabSz="457200">
              <a:spcBef>
                <a:spcPts val="1000"/>
              </a:spcBef>
              <a:buClr>
                <a:schemeClr val="accent1"/>
              </a:buClr>
              <a:buSzPct val="80000"/>
              <a:buFont typeface="Wingdings 3" charset="2"/>
              <a:buChar char=""/>
            </a:pPr>
            <a:r>
              <a:rPr lang="es-ES" sz="1400" dirty="0">
                <a:solidFill>
                  <a:schemeClr val="tx1">
                    <a:lumMod val="75000"/>
                    <a:lumOff val="25000"/>
                  </a:schemeClr>
                </a:solidFill>
              </a:rPr>
              <a:t>Las diferencias de morbilidad entre provincias son muy notables, desde el 9% de Palencia y Zamora, hasta el 38% de Soria y el 44% de Segovia. </a:t>
            </a:r>
          </a:p>
        </p:txBody>
      </p:sp>
      <p:pic>
        <p:nvPicPr>
          <p:cNvPr id="7" name="Imagen 6"/>
          <p:cNvPicPr>
            <a:picLocks noChangeAspect="1"/>
          </p:cNvPicPr>
          <p:nvPr/>
        </p:nvPicPr>
        <p:blipFill>
          <a:blip r:embed="rId2"/>
          <a:stretch>
            <a:fillRect/>
          </a:stretch>
        </p:blipFill>
        <p:spPr>
          <a:xfrm>
            <a:off x="230118" y="3299032"/>
            <a:ext cx="5422537" cy="3336726"/>
          </a:xfrm>
          <a:prstGeom prst="rect">
            <a:avLst/>
          </a:prstGeom>
        </p:spPr>
      </p:pic>
      <p:pic>
        <p:nvPicPr>
          <p:cNvPr id="8" name="Imagen 1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18" y="178480"/>
            <a:ext cx="5422537" cy="290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contenido 2"/>
          <p:cNvSpPr txBox="1">
            <a:spLocks/>
          </p:cNvSpPr>
          <p:nvPr/>
        </p:nvSpPr>
        <p:spPr>
          <a:xfrm>
            <a:off x="5779654" y="178480"/>
            <a:ext cx="5110018" cy="12362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sz="1400" dirty="0" smtClean="0"/>
              <a:t>Existe </a:t>
            </a:r>
            <a:r>
              <a:rPr lang="es-ES" sz="1400" dirty="0"/>
              <a:t>una correlación estadísticamente significativa entre la incidencia general del COVID19 y la registrada en las residencias a 31 de marzo (el coeficiente de correlación por provincias es del 0,90 y por Zonas Básicas de Salud es del 0,52). </a:t>
            </a:r>
          </a:p>
          <a:p>
            <a:pPr marL="0" indent="0" algn="just">
              <a:buNone/>
            </a:pPr>
            <a:endParaRPr lang="es-ES" sz="1400" dirty="0" smtClean="0"/>
          </a:p>
          <a:p>
            <a:endParaRPr lang="es-ES" dirty="0"/>
          </a:p>
        </p:txBody>
      </p:sp>
    </p:spTree>
    <p:extLst>
      <p:ext uri="{BB962C8B-B14F-4D97-AF65-F5344CB8AC3E}">
        <p14:creationId xmlns:p14="http://schemas.microsoft.com/office/powerpoint/2010/main" val="256724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8452" y="436028"/>
            <a:ext cx="9773391" cy="4305524"/>
          </a:xfrm>
        </p:spPr>
        <p:txBody>
          <a:bodyPr>
            <a:normAutofit/>
          </a:bodyPr>
          <a:lstStyle/>
          <a:p>
            <a:pPr algn="just"/>
            <a:r>
              <a:rPr lang="es-ES" sz="1400" dirty="0" smtClean="0"/>
              <a:t>Si se </a:t>
            </a:r>
            <a:r>
              <a:rPr lang="es-ES" sz="1400" dirty="0"/>
              <a:t>observa </a:t>
            </a:r>
            <a:r>
              <a:rPr lang="es-ES" sz="1400" dirty="0" smtClean="0"/>
              <a:t>la sobre mortalidad </a:t>
            </a:r>
            <a:r>
              <a:rPr lang="es-ES" sz="1400" dirty="0"/>
              <a:t>en España, </a:t>
            </a:r>
            <a:r>
              <a:rPr lang="es-ES" sz="1400" dirty="0" smtClean="0"/>
              <a:t>la primera Comunidad fue </a:t>
            </a:r>
            <a:r>
              <a:rPr lang="es-ES" sz="1400" dirty="0"/>
              <a:t>Madrid (desde el 9 de marzo), Castilla – La Mancha (día 10), Cataluña (día 13), y Castilla y León y País Vasco (15 de marzo). Esto significa que los contagios ya se estaban dando de manera importante desde los primeros días del mes de marzo, y que existía transmisión comunitaria en Castilla y León 10 días antes del cierre de los centros (13 de marzo</a:t>
            </a:r>
            <a:r>
              <a:rPr lang="es-ES" sz="1400" dirty="0" smtClean="0"/>
              <a:t>).</a:t>
            </a:r>
          </a:p>
          <a:p>
            <a:pPr algn="just"/>
            <a:r>
              <a:rPr lang="es-ES" sz="1400" dirty="0" smtClean="0"/>
              <a:t>Al </a:t>
            </a:r>
            <a:r>
              <a:rPr lang="es-ES" sz="1400" dirty="0" smtClean="0"/>
              <a:t>menos el </a:t>
            </a:r>
            <a:r>
              <a:rPr lang="es-ES" sz="1400" b="1" dirty="0" smtClean="0"/>
              <a:t>80% de los centros fue contagiado en el mes de marzo</a:t>
            </a:r>
            <a:r>
              <a:rPr lang="es-ES" sz="1400" dirty="0" smtClean="0"/>
              <a:t>, la mayoría antes del día 23. </a:t>
            </a:r>
            <a:r>
              <a:rPr lang="es-ES" sz="1400" b="1" dirty="0" smtClean="0"/>
              <a:t>En esos centros se concentra el 92% de las personas contagiadas y se produjo el 94% del total de fallecimientos</a:t>
            </a:r>
            <a:r>
              <a:rPr lang="es-ES" sz="1400" dirty="0" smtClean="0"/>
              <a:t>. Teniendo en cuenta que el tiempo medio de incubación del coronavirus cuando se produjo el cierre de los centros, el virus estaba dentro en la mayoría de los casos.</a:t>
            </a:r>
          </a:p>
          <a:p>
            <a:pPr algn="just"/>
            <a:r>
              <a:rPr lang="es-ES" sz="1400" dirty="0"/>
              <a:t>En los centros con contagios </a:t>
            </a:r>
            <a:r>
              <a:rPr lang="es-ES" sz="1400" b="1" dirty="0"/>
              <a:t>la morbilidad ha sido del 43,6%. </a:t>
            </a:r>
            <a:r>
              <a:rPr lang="es-ES" sz="1400" dirty="0"/>
              <a:t>El análisis de los datos concluye que las </a:t>
            </a:r>
            <a:r>
              <a:rPr lang="es-ES" sz="1400" b="1" dirty="0"/>
              <a:t>diferencias en la morbilidad se explican por la fecha de identificación del primer contagio y la </a:t>
            </a:r>
            <a:r>
              <a:rPr lang="es-ES" sz="1400" b="1" dirty="0" smtClean="0"/>
              <a:t>provincia y el tamaño de los centros. </a:t>
            </a:r>
            <a:r>
              <a:rPr lang="es-ES" sz="1400" dirty="0" smtClean="0"/>
              <a:t>El </a:t>
            </a:r>
            <a:r>
              <a:rPr lang="es-ES" sz="1400" dirty="0"/>
              <a:t>resto de factores </a:t>
            </a:r>
            <a:r>
              <a:rPr lang="es-ES" sz="1400" dirty="0" smtClean="0"/>
              <a:t>(hábitat</a:t>
            </a:r>
            <a:r>
              <a:rPr lang="es-ES" sz="1400" dirty="0"/>
              <a:t>, titularidad y nivel de ocupación) no son estadísticamente significativos</a:t>
            </a:r>
            <a:r>
              <a:rPr lang="es-ES" sz="1400" dirty="0" smtClean="0"/>
              <a:t>.</a:t>
            </a:r>
          </a:p>
          <a:p>
            <a:pPr lvl="2" algn="just"/>
            <a:r>
              <a:rPr lang="es-ES" dirty="0"/>
              <a:t>Los centros grandes tienen mayores tasas de morbilidad (28,4%) que los medianos y pequeños (entre el 6,7% y el 18,8%), probablemente porque en aquellos (por el número de trabajadores y visitas) se producen muchos más contactos con el exterior, y se sitúan principalmente en las ciudades y su entorno, donde la pandemia ha tenido más impacto</a:t>
            </a:r>
            <a:r>
              <a:rPr lang="es-ES" dirty="0" smtClean="0"/>
              <a:t>.</a:t>
            </a:r>
          </a:p>
          <a:p>
            <a:pPr lvl="2" algn="just"/>
            <a:r>
              <a:rPr lang="es-ES" dirty="0"/>
              <a:t>La titularidad del centro (público/privado) no tiene relevancia en cuanto al riesgo de contagio ni se observan diferencias significativas en las tasas de morbilidad. </a:t>
            </a:r>
          </a:p>
          <a:p>
            <a:pPr lvl="2" algn="just"/>
            <a:endParaRPr lang="es-ES" dirty="0"/>
          </a:p>
          <a:p>
            <a:pPr algn="just"/>
            <a:endParaRPr lang="es-ES" dirty="0" smtClean="0"/>
          </a:p>
          <a:p>
            <a:pPr algn="just"/>
            <a:endParaRPr lang="es-ES" dirty="0"/>
          </a:p>
          <a:p>
            <a:endParaRPr lang="es-ES" dirty="0"/>
          </a:p>
        </p:txBody>
      </p:sp>
      <p:pic>
        <p:nvPicPr>
          <p:cNvPr id="5" name="Imagen 4"/>
          <p:cNvPicPr>
            <a:picLocks noChangeAspect="1"/>
          </p:cNvPicPr>
          <p:nvPr/>
        </p:nvPicPr>
        <p:blipFill>
          <a:blip r:embed="rId2"/>
          <a:stretch>
            <a:fillRect/>
          </a:stretch>
        </p:blipFill>
        <p:spPr>
          <a:xfrm>
            <a:off x="1531916" y="4961246"/>
            <a:ext cx="6117165" cy="1775456"/>
          </a:xfrm>
          <a:prstGeom prst="rect">
            <a:avLst/>
          </a:prstGeom>
        </p:spPr>
      </p:pic>
    </p:spTree>
    <p:extLst>
      <p:ext uri="{BB962C8B-B14F-4D97-AF65-F5344CB8AC3E}">
        <p14:creationId xmlns:p14="http://schemas.microsoft.com/office/powerpoint/2010/main" val="115187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902" y="413657"/>
            <a:ext cx="8596668" cy="1320800"/>
          </a:xfrm>
        </p:spPr>
        <p:txBody>
          <a:bodyPr>
            <a:normAutofit/>
          </a:bodyPr>
          <a:lstStyle/>
          <a:p>
            <a:r>
              <a:rPr lang="es-ES" sz="3200" dirty="0" smtClean="0"/>
              <a:t>6.- Castilla y León. Mortalidad y letalidad I</a:t>
            </a:r>
            <a:endParaRPr lang="es-ES" sz="3200" dirty="0"/>
          </a:p>
        </p:txBody>
      </p:sp>
      <p:sp>
        <p:nvSpPr>
          <p:cNvPr id="3" name="Marcador de contenido 2"/>
          <p:cNvSpPr>
            <a:spLocks noGrp="1"/>
          </p:cNvSpPr>
          <p:nvPr>
            <p:ph idx="1"/>
          </p:nvPr>
        </p:nvSpPr>
        <p:spPr>
          <a:xfrm>
            <a:off x="794902" y="5385099"/>
            <a:ext cx="7969088" cy="1247270"/>
          </a:xfrm>
        </p:spPr>
        <p:txBody>
          <a:bodyPr>
            <a:normAutofit fontScale="40000" lnSpcReduction="20000"/>
          </a:bodyPr>
          <a:lstStyle/>
          <a:p>
            <a:pPr algn="just"/>
            <a:r>
              <a:rPr lang="es-ES" sz="3500" dirty="0" smtClean="0"/>
              <a:t>Si incluimos los casos con sintomatología compatible, la cifra total de fallecidos COVID entre los residentes de centros de Castilla y León asciende a 2.598, que suponen el 67,0% del total de fallecidos en la comunidad.</a:t>
            </a:r>
          </a:p>
          <a:p>
            <a:pPr algn="just"/>
            <a:r>
              <a:rPr lang="es-ES" sz="3500" dirty="0" smtClean="0"/>
              <a:t>Los </a:t>
            </a:r>
            <a:r>
              <a:rPr lang="es-ES" sz="3500" dirty="0"/>
              <a:t>primeros fallecidos por COVID son del 13 de marzo. La mayor parte de los decesos (el 95%) se produce entre el 19 de marzo y el 8 de mayo.</a:t>
            </a:r>
          </a:p>
          <a:p>
            <a:pPr algn="just"/>
            <a:endParaRPr lang="es-ES" dirty="0"/>
          </a:p>
        </p:txBody>
      </p:sp>
      <p:pic>
        <p:nvPicPr>
          <p:cNvPr id="4" name="Imagen 3"/>
          <p:cNvPicPr>
            <a:picLocks noChangeAspect="1"/>
          </p:cNvPicPr>
          <p:nvPr/>
        </p:nvPicPr>
        <p:blipFill>
          <a:blip r:embed="rId2"/>
          <a:stretch>
            <a:fillRect/>
          </a:stretch>
        </p:blipFill>
        <p:spPr>
          <a:xfrm>
            <a:off x="925531" y="1162848"/>
            <a:ext cx="7267505" cy="3919791"/>
          </a:xfrm>
          <a:prstGeom prst="rect">
            <a:avLst/>
          </a:prstGeom>
        </p:spPr>
      </p:pic>
    </p:spTree>
    <p:extLst>
      <p:ext uri="{BB962C8B-B14F-4D97-AF65-F5344CB8AC3E}">
        <p14:creationId xmlns:p14="http://schemas.microsoft.com/office/powerpoint/2010/main" val="392119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79172" y="2790513"/>
            <a:ext cx="6453077" cy="3742495"/>
          </a:xfrm>
          <a:prstGeom prst="rect">
            <a:avLst/>
          </a:prstGeom>
        </p:spPr>
      </p:pic>
      <p:sp>
        <p:nvSpPr>
          <p:cNvPr id="6" name="Marcador de contenido 2"/>
          <p:cNvSpPr txBox="1">
            <a:spLocks/>
          </p:cNvSpPr>
          <p:nvPr/>
        </p:nvSpPr>
        <p:spPr>
          <a:xfrm>
            <a:off x="296466" y="825685"/>
            <a:ext cx="9025664" cy="24281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ES" sz="1400" dirty="0" smtClean="0"/>
              <a:t>Existe una correlación estadísticamente significativa entre la incidencia general del COVID19 y la registrada en las residencias a 31 de marzo (el coeficiente de correlación por provincias es del 0,90 y por Zonas Básicas de Salud es del 0,52). </a:t>
            </a:r>
          </a:p>
          <a:p>
            <a:pPr algn="just"/>
            <a:r>
              <a:rPr lang="es-ES" sz="1400" dirty="0"/>
              <a:t>La letalidad del COVID19 (fallecidos sobre contagiados) asciende al 18,2% si solo computamos los casos confirmados, y al 27,9% si añadimos los que tenían sintomatología compatible. Las diferencias entre centros se relacionan directamente con la fecha de identificación del primer contagio y la proporción de residentes con gran dependencia.</a:t>
            </a:r>
          </a:p>
          <a:p>
            <a:pPr algn="just"/>
            <a:endParaRPr lang="es-ES" sz="1400" dirty="0" smtClean="0"/>
          </a:p>
          <a:p>
            <a:pPr algn="just"/>
            <a:endParaRPr lang="es-ES" sz="1400" dirty="0" smtClean="0"/>
          </a:p>
          <a:p>
            <a:pPr marL="0" indent="0" algn="just">
              <a:buNone/>
            </a:pPr>
            <a:endParaRPr lang="es-ES" sz="1400" dirty="0" smtClean="0"/>
          </a:p>
          <a:p>
            <a:endParaRPr lang="es-ES" dirty="0"/>
          </a:p>
        </p:txBody>
      </p:sp>
    </p:spTree>
    <p:extLst>
      <p:ext uri="{BB962C8B-B14F-4D97-AF65-F5344CB8AC3E}">
        <p14:creationId xmlns:p14="http://schemas.microsoft.com/office/powerpoint/2010/main" val="396537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4432" y="4824032"/>
            <a:ext cx="8817430" cy="1897401"/>
          </a:xfrm>
        </p:spPr>
        <p:txBody>
          <a:bodyPr>
            <a:noAutofit/>
          </a:bodyPr>
          <a:lstStyle/>
          <a:p>
            <a:r>
              <a:rPr lang="es-ES" sz="1400" dirty="0">
                <a:solidFill>
                  <a:schemeClr val="tx1"/>
                </a:solidFill>
              </a:rPr>
              <a:t>El 60% de los fallecidos son mujeres, mucho más abundantes entre los residentes. Su tasa de mortalidad es del 5,3%, mientras que la de los varones es del 7,4</a:t>
            </a:r>
            <a:r>
              <a:rPr lang="es-ES" sz="1400" dirty="0" smtClean="0">
                <a:solidFill>
                  <a:schemeClr val="tx1"/>
                </a:solidFill>
              </a:rPr>
              <a:t>%.</a:t>
            </a:r>
          </a:p>
          <a:p>
            <a:r>
              <a:rPr lang="es-ES" sz="1400" dirty="0">
                <a:solidFill>
                  <a:schemeClr val="tx1"/>
                </a:solidFill>
              </a:rPr>
              <a:t>El 91% de los fallecidos con COVID tenía más de 80 años. La edad media al fallecimiento asciende a 90 años en las mujeres, y 88 en los hombres, la misma que se registra en los fallecidos por otras </a:t>
            </a:r>
            <a:r>
              <a:rPr lang="es-ES" sz="1400" dirty="0" smtClean="0">
                <a:solidFill>
                  <a:schemeClr val="tx1"/>
                </a:solidFill>
              </a:rPr>
              <a:t>causas</a:t>
            </a:r>
          </a:p>
        </p:txBody>
      </p:sp>
      <p:pic>
        <p:nvPicPr>
          <p:cNvPr id="6" name="Imagen 5"/>
          <p:cNvPicPr>
            <a:picLocks noChangeAspect="1"/>
          </p:cNvPicPr>
          <p:nvPr/>
        </p:nvPicPr>
        <p:blipFill>
          <a:blip r:embed="rId2"/>
          <a:stretch>
            <a:fillRect/>
          </a:stretch>
        </p:blipFill>
        <p:spPr>
          <a:xfrm>
            <a:off x="954486" y="411963"/>
            <a:ext cx="7534697" cy="4136564"/>
          </a:xfrm>
          <a:prstGeom prst="rect">
            <a:avLst/>
          </a:prstGeom>
        </p:spPr>
      </p:pic>
      <p:sp>
        <p:nvSpPr>
          <p:cNvPr id="5" name="Rectángulo 4"/>
          <p:cNvSpPr/>
          <p:nvPr/>
        </p:nvSpPr>
        <p:spPr>
          <a:xfrm>
            <a:off x="387928" y="4188561"/>
            <a:ext cx="6096000" cy="369332"/>
          </a:xfrm>
          <a:prstGeom prst="rect">
            <a:avLst/>
          </a:prstGeom>
        </p:spPr>
        <p:txBody>
          <a:bodyPr>
            <a:spAutoFit/>
          </a:bodyPr>
          <a:lstStyle/>
          <a:p>
            <a:r>
              <a:rPr lang="es-ES" dirty="0" smtClean="0"/>
              <a:t>.</a:t>
            </a:r>
            <a:endParaRPr lang="es-ES" dirty="0"/>
          </a:p>
        </p:txBody>
      </p:sp>
      <p:sp>
        <p:nvSpPr>
          <p:cNvPr id="10" name="Marcador de contenido 2"/>
          <p:cNvSpPr txBox="1">
            <a:spLocks/>
          </p:cNvSpPr>
          <p:nvPr/>
        </p:nvSpPr>
        <p:spPr>
          <a:xfrm>
            <a:off x="437910" y="4548527"/>
            <a:ext cx="3581888" cy="18974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ES" sz="1400" dirty="0" smtClean="0"/>
          </a:p>
        </p:txBody>
      </p:sp>
    </p:spTree>
    <p:extLst>
      <p:ext uri="{BB962C8B-B14F-4D97-AF65-F5344CB8AC3E}">
        <p14:creationId xmlns:p14="http://schemas.microsoft.com/office/powerpoint/2010/main" val="272230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06280" y="1580903"/>
            <a:ext cx="3068053" cy="2408656"/>
          </a:xfrm>
        </p:spPr>
        <p:txBody>
          <a:bodyPr>
            <a:normAutofit/>
          </a:bodyPr>
          <a:lstStyle/>
          <a:p>
            <a:r>
              <a:rPr lang="es-ES" sz="1400" dirty="0" smtClean="0"/>
              <a:t>La </a:t>
            </a:r>
            <a:r>
              <a:rPr lang="es-ES" sz="1400" dirty="0"/>
              <a:t>prevalencia de enfermedades previas en ellos es también muy elevada: 56% con </a:t>
            </a:r>
            <a:r>
              <a:rPr lang="es-ES" sz="1400" dirty="0" err="1"/>
              <a:t>pluripatología</a:t>
            </a:r>
            <a:r>
              <a:rPr lang="es-ES" sz="1400" dirty="0"/>
              <a:t> crónica y 48% con deterioro cognitivo</a:t>
            </a:r>
          </a:p>
        </p:txBody>
      </p:sp>
      <p:pic>
        <p:nvPicPr>
          <p:cNvPr id="6" name="Imagen 5"/>
          <p:cNvPicPr>
            <a:picLocks noChangeAspect="1"/>
          </p:cNvPicPr>
          <p:nvPr/>
        </p:nvPicPr>
        <p:blipFill>
          <a:blip r:embed="rId2"/>
          <a:stretch>
            <a:fillRect/>
          </a:stretch>
        </p:blipFill>
        <p:spPr>
          <a:xfrm>
            <a:off x="402823" y="666270"/>
            <a:ext cx="6300424" cy="2836951"/>
          </a:xfrm>
          <a:prstGeom prst="rect">
            <a:avLst/>
          </a:prstGeom>
        </p:spPr>
      </p:pic>
      <p:sp>
        <p:nvSpPr>
          <p:cNvPr id="5" name="Marcador de contenido 2"/>
          <p:cNvSpPr txBox="1">
            <a:spLocks/>
          </p:cNvSpPr>
          <p:nvPr/>
        </p:nvSpPr>
        <p:spPr>
          <a:xfrm>
            <a:off x="528450" y="4455898"/>
            <a:ext cx="4756069" cy="18974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1400" dirty="0" smtClean="0"/>
              <a:t>En el riesgo de mortalidad y letalidad tiene mucha importancia el grado de dependencia de los residentes. Entre los fallecidos, la mitad tiene gran dependencia y otro 20% son dependientes severos </a:t>
            </a:r>
          </a:p>
        </p:txBody>
      </p:sp>
      <p:graphicFrame>
        <p:nvGraphicFramePr>
          <p:cNvPr id="7" name="Tabla 6"/>
          <p:cNvGraphicFramePr>
            <a:graphicFrameLocks noGrp="1"/>
          </p:cNvGraphicFramePr>
          <p:nvPr>
            <p:extLst>
              <p:ext uri="{D42A27DB-BD31-4B8C-83A1-F6EECF244321}">
                <p14:modId xmlns:p14="http://schemas.microsoft.com/office/powerpoint/2010/main" val="1153525513"/>
              </p:ext>
            </p:extLst>
          </p:nvPr>
        </p:nvGraphicFramePr>
        <p:xfrm>
          <a:off x="5229344" y="4546018"/>
          <a:ext cx="4592312" cy="1320591"/>
        </p:xfrm>
        <a:graphic>
          <a:graphicData uri="http://schemas.openxmlformats.org/drawingml/2006/table">
            <a:tbl>
              <a:tblPr firstRow="1" firstCol="1" bandRow="1"/>
              <a:tblGrid>
                <a:gridCol w="636234"/>
                <a:gridCol w="479164"/>
                <a:gridCol w="479164"/>
                <a:gridCol w="455802"/>
                <a:gridCol w="422498"/>
                <a:gridCol w="566644"/>
                <a:gridCol w="566644"/>
                <a:gridCol w="493081"/>
                <a:gridCol w="493081"/>
              </a:tblGrid>
              <a:tr h="339135">
                <a:tc rowSpan="2">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Grado de dependencia</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gridSpan="2">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Residentes iniciales</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s-ES"/>
                    </a:p>
                  </a:txBody>
                  <a:tcPr/>
                </a:tc>
                <a:tc gridSpan="2">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Fallecidos</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s-ES"/>
                    </a:p>
                  </a:txBody>
                  <a:tcPr/>
                </a:tc>
                <a:tc gridSpan="2">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Fallecidos con COVID confirmado y posible</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s-ES"/>
                    </a:p>
                  </a:txBody>
                  <a:tcPr/>
                </a:tc>
                <a:tc gridSpan="2">
                  <a:txBody>
                    <a:bodyPr/>
                    <a:lstStyle/>
                    <a:p>
                      <a:pPr indent="16510" algn="ctr">
                        <a:lnSpc>
                          <a:spcPct val="115000"/>
                        </a:lnSpc>
                        <a:spcAft>
                          <a:spcPts val="600"/>
                        </a:spcAft>
                      </a:pPr>
                      <a:r>
                        <a:rPr lang="es-ES" sz="800" b="1">
                          <a:effectLst/>
                          <a:latin typeface="Garamond" panose="02020404030301010803" pitchFamily="18" charset="0"/>
                          <a:ea typeface="Times New Roman" panose="02020603050405020304" pitchFamily="18" charset="0"/>
                          <a:cs typeface="Arial" panose="020B0604020202020204" pitchFamily="34" charset="0"/>
                        </a:rPr>
                        <a:t>Fallecidos por otras causas</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s-ES"/>
                    </a:p>
                  </a:txBody>
                  <a:tcPr/>
                </a:tc>
              </a:tr>
              <a:tr h="125055">
                <a:tc vMerge="1">
                  <a:txBody>
                    <a:bodyPr/>
                    <a:lstStyle/>
                    <a:p>
                      <a:endParaRPr lang="es-ES"/>
                    </a:p>
                  </a:txBody>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N</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N</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N</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N</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ctr">
                        <a:lnSpc>
                          <a:spcPct val="115000"/>
                        </a:lnSpc>
                        <a:spcAft>
                          <a:spcPts val="600"/>
                        </a:spcAft>
                      </a:pPr>
                      <a:r>
                        <a:rPr lang="es-ES" sz="800" b="1">
                          <a:effectLst/>
                          <a:latin typeface="Garamond" panose="02020404030301010803" pitchFamily="18" charset="0"/>
                          <a:ea typeface="Times New Roman" panose="02020603050405020304" pitchFamily="18" charset="0"/>
                          <a:cs typeface="Arial" panose="020B0604020202020204" pitchFamily="34" charset="0"/>
                        </a:rPr>
                        <a:t>%</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r>
              <a:tr h="115437">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Grado 3</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15.290</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35,7%</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3.014</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50,3%</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1.294</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49,8%</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1.716</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600"/>
                        </a:spcAft>
                      </a:pPr>
                      <a:r>
                        <a:rPr lang="es-ES" sz="800" b="1">
                          <a:effectLst/>
                          <a:latin typeface="Garamond" panose="02020404030301010803" pitchFamily="18" charset="0"/>
                          <a:ea typeface="Times New Roman" panose="02020603050405020304" pitchFamily="18" charset="0"/>
                          <a:cs typeface="Arial" panose="020B0604020202020204" pitchFamily="34" charset="0"/>
                        </a:rPr>
                        <a:t>51,9%</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15437">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Grado 2</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9.742</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22,7%</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1.135</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19,0%</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521</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20,1%</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614</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60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18,6%</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15437">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Grado 1</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7.695</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18,0%</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789</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13,2%</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365</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14,0%</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424</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60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12,8%</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15437">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Sin grado</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10.133</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23,6%</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1.049</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17,5%</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418</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16,1%</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555</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ctr">
                        <a:lnSpc>
                          <a:spcPct val="115000"/>
                        </a:lnSpc>
                        <a:spcAft>
                          <a:spcPts val="60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16,8%</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221253">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Total general</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42.859</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100,0%</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ctr">
                        <a:lnSpc>
                          <a:spcPct val="115000"/>
                        </a:lnSpc>
                        <a:spcAft>
                          <a:spcPts val="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5.987</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100,0%</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2.598</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100,0%</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ctr">
                        <a:lnSpc>
                          <a:spcPct val="115000"/>
                        </a:lnSpc>
                        <a:spcAft>
                          <a:spcPts val="0"/>
                        </a:spcAft>
                      </a:pPr>
                      <a:r>
                        <a:rPr lang="es-ES" sz="800" b="1">
                          <a:effectLst/>
                          <a:latin typeface="Garamond" panose="02020404030301010803" pitchFamily="18" charset="0"/>
                          <a:ea typeface="Times New Roman" panose="02020603050405020304" pitchFamily="18" charset="0"/>
                          <a:cs typeface="Arial" panose="020B0604020202020204" pitchFamily="34" charset="0"/>
                        </a:rPr>
                        <a:t>3.309</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ctr">
                        <a:lnSpc>
                          <a:spcPct val="115000"/>
                        </a:lnSpc>
                        <a:spcAft>
                          <a:spcPts val="600"/>
                        </a:spcAft>
                      </a:pPr>
                      <a:r>
                        <a:rPr lang="es-ES" sz="800" b="1" dirty="0">
                          <a:effectLst/>
                          <a:latin typeface="Garamond" panose="02020404030301010803" pitchFamily="18" charset="0"/>
                          <a:ea typeface="Times New Roman" panose="02020603050405020304" pitchFamily="18" charset="0"/>
                          <a:cs typeface="Arial" panose="020B0604020202020204" pitchFamily="34" charset="0"/>
                        </a:rPr>
                        <a:t>100,0%</a:t>
                      </a:r>
                    </a:p>
                  </a:txBody>
                  <a:tcPr marL="44450" marR="4445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r>
            </a:tbl>
          </a:graphicData>
        </a:graphic>
      </p:graphicFrame>
    </p:spTree>
    <p:extLst>
      <p:ext uri="{BB962C8B-B14F-4D97-AF65-F5344CB8AC3E}">
        <p14:creationId xmlns:p14="http://schemas.microsoft.com/office/powerpoint/2010/main" val="133878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7.- Evolución de la pandemia en Castilla y León I</a:t>
            </a:r>
            <a:endParaRPr lang="es-ES" sz="3200" dirty="0"/>
          </a:p>
        </p:txBody>
      </p:sp>
      <p:sp>
        <p:nvSpPr>
          <p:cNvPr id="3" name="Marcador de contenido 2"/>
          <p:cNvSpPr>
            <a:spLocks noGrp="1"/>
          </p:cNvSpPr>
          <p:nvPr>
            <p:ph idx="1"/>
          </p:nvPr>
        </p:nvSpPr>
        <p:spPr>
          <a:xfrm>
            <a:off x="677334" y="1727139"/>
            <a:ext cx="8596668" cy="3880773"/>
          </a:xfrm>
        </p:spPr>
        <p:txBody>
          <a:bodyPr/>
          <a:lstStyle/>
          <a:p>
            <a:pPr algn="just"/>
            <a:r>
              <a:rPr lang="es-ES" sz="1400" dirty="0" smtClean="0"/>
              <a:t>Al </a:t>
            </a:r>
            <a:r>
              <a:rPr lang="es-ES" sz="1400" dirty="0"/>
              <a:t>principio de la epidemia se realizaban pruebas diagnósticas solo a los residentes y trabajadores con síntomas. </a:t>
            </a:r>
            <a:endParaRPr lang="es-ES" sz="1400" dirty="0" smtClean="0"/>
          </a:p>
          <a:p>
            <a:pPr algn="just"/>
            <a:r>
              <a:rPr lang="es-ES" sz="1400" dirty="0" smtClean="0"/>
              <a:t>En </a:t>
            </a:r>
            <a:r>
              <a:rPr lang="es-ES" sz="1400" dirty="0"/>
              <a:t>el mes de abril se realizan ya de forma masiva y es entonces cuando crece con fuerza el número de casos detectados (sobre todo hasta el 21 de abril); después lo hace más lentamente hasta estabilizarse en torno a los 8.600 casos</a:t>
            </a:r>
            <a:r>
              <a:rPr lang="es-ES" sz="1400" dirty="0" smtClean="0"/>
              <a:t>.</a:t>
            </a:r>
            <a:endParaRPr lang="es-ES" sz="1400" dirty="0"/>
          </a:p>
          <a:p>
            <a:pPr algn="just"/>
            <a:r>
              <a:rPr lang="es-ES" sz="1400" dirty="0" smtClean="0"/>
              <a:t>El </a:t>
            </a:r>
            <a:r>
              <a:rPr lang="es-ES" sz="1400" dirty="0"/>
              <a:t>volumen de casos activos alcanza hasta los 4.500 y decrece especialmente a partir del 5 de mayo. Al inicio de junio baja de los 800 casos y finaliza el mes con menos de 100.</a:t>
            </a:r>
          </a:p>
          <a:p>
            <a:endParaRPr lang="es-ES"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408" y="3795288"/>
            <a:ext cx="6514388" cy="2848108"/>
          </a:xfrm>
          <a:prstGeom prst="rect">
            <a:avLst/>
          </a:prstGeom>
          <a:noFill/>
        </p:spPr>
      </p:pic>
    </p:spTree>
    <p:extLst>
      <p:ext uri="{BB962C8B-B14F-4D97-AF65-F5344CB8AC3E}">
        <p14:creationId xmlns:p14="http://schemas.microsoft.com/office/powerpoint/2010/main" val="72962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1960" y="830552"/>
            <a:ext cx="8596668" cy="5421806"/>
          </a:xfrm>
        </p:spPr>
        <p:txBody>
          <a:bodyPr>
            <a:normAutofit/>
          </a:bodyPr>
          <a:lstStyle/>
          <a:p>
            <a:pPr algn="just"/>
            <a:r>
              <a:rPr lang="es-ES" sz="1400" dirty="0" smtClean="0"/>
              <a:t>El </a:t>
            </a:r>
            <a:r>
              <a:rPr lang="es-ES" sz="1400" dirty="0"/>
              <a:t>15% de los trabajadores de centros de mayores han causado baja por COVID, y se alcanza el 21% si sumamos los que han estado en cuarentena por contacto con casos posibles o </a:t>
            </a:r>
            <a:r>
              <a:rPr lang="es-ES" sz="1400" dirty="0" smtClean="0"/>
              <a:t>confirmados</a:t>
            </a:r>
          </a:p>
          <a:p>
            <a:pPr algn="just"/>
            <a:endParaRPr lang="es-ES" sz="1400" dirty="0"/>
          </a:p>
          <a:p>
            <a:pPr algn="just"/>
            <a:endParaRPr lang="es-ES" sz="1400" dirty="0" smtClean="0"/>
          </a:p>
          <a:p>
            <a:pPr algn="just"/>
            <a:endParaRPr lang="es-ES" sz="1400" dirty="0"/>
          </a:p>
          <a:p>
            <a:pPr algn="just"/>
            <a:endParaRPr lang="es-ES" sz="1400" dirty="0" smtClean="0"/>
          </a:p>
          <a:p>
            <a:pPr algn="just"/>
            <a:endParaRPr lang="es-ES" sz="1400" dirty="0"/>
          </a:p>
          <a:p>
            <a:pPr algn="just"/>
            <a:endParaRPr lang="es-ES" sz="1400" dirty="0" smtClean="0"/>
          </a:p>
          <a:p>
            <a:pPr algn="just"/>
            <a:endParaRPr lang="es-ES" sz="1400" dirty="0"/>
          </a:p>
          <a:p>
            <a:pPr algn="just"/>
            <a:endParaRPr lang="es-ES" sz="1400" dirty="0"/>
          </a:p>
          <a:p>
            <a:pPr algn="just"/>
            <a:r>
              <a:rPr lang="es-ES" sz="1400" dirty="0" smtClean="0"/>
              <a:t>Las </a:t>
            </a:r>
            <a:r>
              <a:rPr lang="es-ES" sz="1400" dirty="0"/>
              <a:t>dificultades para la contratación de personal sanitario y de atención directa siempre han sido </a:t>
            </a:r>
            <a:r>
              <a:rPr lang="es-ES" sz="1400" dirty="0" smtClean="0"/>
              <a:t>frecuentes. En los </a:t>
            </a:r>
            <a:r>
              <a:rPr lang="es-ES" sz="1400" dirty="0"/>
              <a:t>meses anteriores a la declaración del estado de alarma el 46% de los centros habían tenido problemas para contratar personal de enfermería y el 29% para contratar personal médico</a:t>
            </a:r>
            <a:r>
              <a:rPr lang="es-ES" sz="1400" dirty="0" smtClean="0"/>
              <a:t> </a:t>
            </a:r>
            <a:r>
              <a:rPr lang="es-ES" sz="1400" dirty="0"/>
              <a:t>pero durante la pandemia se han </a:t>
            </a:r>
            <a:r>
              <a:rPr lang="es-ES" sz="1400" dirty="0" smtClean="0"/>
              <a:t>elevado</a:t>
            </a:r>
            <a:r>
              <a:rPr lang="es-ES" sz="1400" dirty="0"/>
              <a:t>. </a:t>
            </a:r>
            <a:endParaRPr lang="es-ES" sz="1400" dirty="0" smtClean="0"/>
          </a:p>
          <a:p>
            <a:pPr algn="just"/>
            <a:r>
              <a:rPr lang="es-ES" sz="1400" dirty="0"/>
              <a:t>Al inicio de la pandemia, en el 74% de los centros no se disponía de stock suficiente de equipos de protección</a:t>
            </a:r>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672" y="1527785"/>
            <a:ext cx="3741272" cy="2260443"/>
          </a:xfrm>
          <a:prstGeom prst="rect">
            <a:avLst/>
          </a:prstGeom>
          <a:noFill/>
          <a:ln>
            <a:noFill/>
          </a:ln>
        </p:spPr>
      </p:pic>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717" y="1496146"/>
            <a:ext cx="3953224" cy="2292082"/>
          </a:xfrm>
          <a:prstGeom prst="rect">
            <a:avLst/>
          </a:prstGeom>
          <a:noFill/>
          <a:ln>
            <a:noFill/>
          </a:ln>
        </p:spPr>
      </p:pic>
    </p:spTree>
    <p:extLst>
      <p:ext uri="{BB962C8B-B14F-4D97-AF65-F5344CB8AC3E}">
        <p14:creationId xmlns:p14="http://schemas.microsoft.com/office/powerpoint/2010/main" val="188862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8.- Medidas y actuaciones puestas en marcha</a:t>
            </a:r>
            <a:endParaRPr lang="es-ES" sz="3200" dirty="0"/>
          </a:p>
        </p:txBody>
      </p:sp>
      <p:pic>
        <p:nvPicPr>
          <p:cNvPr id="5" name="Imagen 4"/>
          <p:cNvPicPr>
            <a:picLocks noChangeAspect="1"/>
          </p:cNvPicPr>
          <p:nvPr/>
        </p:nvPicPr>
        <p:blipFill>
          <a:blip r:embed="rId2"/>
          <a:stretch>
            <a:fillRect/>
          </a:stretch>
        </p:blipFill>
        <p:spPr>
          <a:xfrm>
            <a:off x="350323" y="1353787"/>
            <a:ext cx="10927382" cy="5213268"/>
          </a:xfrm>
          <a:prstGeom prst="rect">
            <a:avLst/>
          </a:prstGeom>
        </p:spPr>
      </p:pic>
    </p:spTree>
    <p:extLst>
      <p:ext uri="{BB962C8B-B14F-4D97-AF65-F5344CB8AC3E}">
        <p14:creationId xmlns:p14="http://schemas.microsoft.com/office/powerpoint/2010/main" val="138233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1.- Metodología del informe</a:t>
            </a:r>
            <a:endParaRPr lang="es-ES" sz="3200" dirty="0"/>
          </a:p>
        </p:txBody>
      </p:sp>
      <p:sp>
        <p:nvSpPr>
          <p:cNvPr id="3" name="Marcador de contenido 2"/>
          <p:cNvSpPr>
            <a:spLocks noGrp="1"/>
          </p:cNvSpPr>
          <p:nvPr>
            <p:ph idx="1"/>
          </p:nvPr>
        </p:nvSpPr>
        <p:spPr/>
        <p:txBody>
          <a:bodyPr/>
          <a:lstStyle/>
          <a:p>
            <a:endParaRPr lang="es-ES" dirty="0" smtClean="0"/>
          </a:p>
          <a:p>
            <a:r>
              <a:rPr lang="es-ES" sz="1400" dirty="0" smtClean="0"/>
              <a:t>Ha sido elaborado con:</a:t>
            </a:r>
          </a:p>
          <a:p>
            <a:pPr lvl="1"/>
            <a:r>
              <a:rPr lang="es-ES" sz="1400" dirty="0" smtClean="0"/>
              <a:t>Informes externos, </a:t>
            </a:r>
          </a:p>
          <a:p>
            <a:pPr lvl="1"/>
            <a:r>
              <a:rPr lang="es-ES" sz="1400" dirty="0" smtClean="0"/>
              <a:t>Informes y estudios internacionales sobre la pandemia y los centros residenciales.</a:t>
            </a:r>
          </a:p>
          <a:p>
            <a:pPr lvl="1"/>
            <a:r>
              <a:rPr lang="es-ES" sz="1400" dirty="0" smtClean="0"/>
              <a:t>Datos del sistema información de residencias (SAUUS-REPRISS)</a:t>
            </a:r>
            <a:endParaRPr lang="es-ES" sz="1400" dirty="0"/>
          </a:p>
        </p:txBody>
      </p:sp>
    </p:spTree>
    <p:extLst>
      <p:ext uri="{BB962C8B-B14F-4D97-AF65-F5344CB8AC3E}">
        <p14:creationId xmlns:p14="http://schemas.microsoft.com/office/powerpoint/2010/main" val="2907319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0145" y="420854"/>
            <a:ext cx="8596668" cy="3880773"/>
          </a:xfrm>
        </p:spPr>
        <p:txBody>
          <a:bodyPr/>
          <a:lstStyle/>
          <a:p>
            <a:pPr algn="just"/>
            <a:r>
              <a:rPr lang="es-ES" sz="1400" dirty="0" smtClean="0"/>
              <a:t>Apoyo a los centros y adquisición y dotación de </a:t>
            </a:r>
            <a:r>
              <a:rPr lang="es-ES" sz="1400" dirty="0" err="1" smtClean="0"/>
              <a:t>EPIs</a:t>
            </a:r>
            <a:r>
              <a:rPr lang="es-ES" sz="1400" dirty="0" smtClean="0"/>
              <a:t>. </a:t>
            </a:r>
          </a:p>
          <a:p>
            <a:pPr algn="just"/>
            <a:endParaRPr lang="es-ES" sz="1400" dirty="0" smtClean="0"/>
          </a:p>
          <a:p>
            <a:pPr algn="just"/>
            <a:endParaRPr lang="es-ES" sz="1400" dirty="0" smtClean="0"/>
          </a:p>
          <a:p>
            <a:pPr algn="just"/>
            <a:endParaRPr lang="es-ES" sz="1400" dirty="0"/>
          </a:p>
          <a:p>
            <a:pPr algn="just"/>
            <a:endParaRPr lang="es-ES" sz="1400" dirty="0" smtClean="0"/>
          </a:p>
          <a:p>
            <a:pPr algn="just"/>
            <a:endParaRPr lang="es-ES" sz="1400" dirty="0"/>
          </a:p>
          <a:p>
            <a:pPr algn="just"/>
            <a:r>
              <a:rPr lang="es-ES" sz="1400" dirty="0" smtClean="0"/>
              <a:t>Contratación y formación de personal. El </a:t>
            </a:r>
            <a:r>
              <a:rPr lang="es-ES" sz="1400" dirty="0"/>
              <a:t>número de contratos </a:t>
            </a:r>
            <a:r>
              <a:rPr lang="es-ES" sz="1400" dirty="0" smtClean="0"/>
              <a:t>formalizados por la Gerencia de Servicios Sociales </a:t>
            </a:r>
            <a:r>
              <a:rPr lang="es-ES" sz="1400" dirty="0"/>
              <a:t>a 30 de junio asciende a </a:t>
            </a:r>
            <a:r>
              <a:rPr lang="es-ES" sz="1400" dirty="0" smtClean="0"/>
              <a:t>970.</a:t>
            </a:r>
          </a:p>
          <a:p>
            <a:endParaRPr lang="es-ES" sz="1400" dirty="0" smtClean="0"/>
          </a:p>
          <a:p>
            <a:r>
              <a:rPr lang="es-ES" sz="1400" dirty="0" smtClean="0"/>
              <a:t>Labores de desinfección de </a:t>
            </a:r>
            <a:r>
              <a:rPr lang="es-ES" sz="1400" dirty="0" smtClean="0"/>
              <a:t>centros.</a:t>
            </a:r>
            <a:endParaRPr lang="es-ES" sz="1400" dirty="0"/>
          </a:p>
        </p:txBody>
      </p:sp>
      <p:graphicFrame>
        <p:nvGraphicFramePr>
          <p:cNvPr id="5" name="Tabla 4"/>
          <p:cNvGraphicFramePr>
            <a:graphicFrameLocks noGrp="1"/>
          </p:cNvGraphicFramePr>
          <p:nvPr>
            <p:extLst>
              <p:ext uri="{D42A27DB-BD31-4B8C-83A1-F6EECF244321}">
                <p14:modId xmlns:p14="http://schemas.microsoft.com/office/powerpoint/2010/main" val="3371571777"/>
              </p:ext>
            </p:extLst>
          </p:nvPr>
        </p:nvGraphicFramePr>
        <p:xfrm>
          <a:off x="1021276" y="750606"/>
          <a:ext cx="6909116" cy="1654151"/>
        </p:xfrm>
        <a:graphic>
          <a:graphicData uri="http://schemas.openxmlformats.org/drawingml/2006/table">
            <a:tbl>
              <a:tblPr firstRow="1" firstCol="1" bandRow="1">
                <a:tableStyleId>{5C22544A-7EE6-4342-B048-85BDC9FD1C3A}</a:tableStyleId>
              </a:tblPr>
              <a:tblGrid>
                <a:gridCol w="1616198"/>
                <a:gridCol w="1294028"/>
                <a:gridCol w="1081792"/>
                <a:gridCol w="1294028"/>
                <a:gridCol w="1623070"/>
              </a:tblGrid>
              <a:tr h="223355">
                <a:tc>
                  <a:txBody>
                    <a:bodyPr/>
                    <a:lstStyle/>
                    <a:p>
                      <a:pPr indent="16510" algn="just">
                        <a:lnSpc>
                          <a:spcPct val="115000"/>
                        </a:lnSpc>
                        <a:spcAft>
                          <a:spcPts val="0"/>
                        </a:spcAft>
                      </a:pPr>
                      <a:r>
                        <a:rPr lang="es-ES" sz="800" dirty="0">
                          <a:effectLst/>
                        </a:rPr>
                        <a:t>PROVINCIA</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0"/>
                        </a:spcAft>
                      </a:pPr>
                      <a:r>
                        <a:rPr lang="es-ES" sz="800" dirty="0">
                          <a:effectLst/>
                        </a:rPr>
                        <a:t>MASCARILLAS</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0"/>
                        </a:spcAft>
                      </a:pPr>
                      <a:r>
                        <a:rPr lang="es-ES" sz="800">
                          <a:effectLst/>
                        </a:rPr>
                        <a:t>GUANTES</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0"/>
                        </a:spcAft>
                      </a:pPr>
                      <a:r>
                        <a:rPr lang="es-ES" sz="800">
                          <a:effectLst/>
                        </a:rPr>
                        <a:t>OTROS</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a:effectLst/>
                        </a:rPr>
                        <a:t>TOTAL</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1663">
                <a:tc>
                  <a:txBody>
                    <a:bodyPr/>
                    <a:lstStyle/>
                    <a:p>
                      <a:pPr indent="16510" algn="just">
                        <a:lnSpc>
                          <a:spcPct val="115000"/>
                        </a:lnSpc>
                        <a:spcAft>
                          <a:spcPts val="0"/>
                        </a:spcAft>
                      </a:pPr>
                      <a:r>
                        <a:rPr lang="es-ES" sz="800" dirty="0">
                          <a:effectLst/>
                        </a:rPr>
                        <a:t>Ávila</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393.015</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119.420</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121.878</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a:effectLst/>
                        </a:rPr>
                        <a:t>634.313</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1663">
                <a:tc>
                  <a:txBody>
                    <a:bodyPr/>
                    <a:lstStyle/>
                    <a:p>
                      <a:pPr indent="16510" algn="just">
                        <a:lnSpc>
                          <a:spcPct val="115000"/>
                        </a:lnSpc>
                        <a:spcAft>
                          <a:spcPts val="0"/>
                        </a:spcAft>
                      </a:pPr>
                      <a:r>
                        <a:rPr lang="es-ES" sz="800" dirty="0">
                          <a:effectLst/>
                        </a:rPr>
                        <a:t>Burgos</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909.485</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211.300</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105.735</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a:effectLst/>
                        </a:rPr>
                        <a:t>1.226.520</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1663">
                <a:tc>
                  <a:txBody>
                    <a:bodyPr/>
                    <a:lstStyle/>
                    <a:p>
                      <a:pPr indent="16510" algn="just">
                        <a:lnSpc>
                          <a:spcPct val="115000"/>
                        </a:lnSpc>
                        <a:spcAft>
                          <a:spcPts val="0"/>
                        </a:spcAft>
                      </a:pPr>
                      <a:r>
                        <a:rPr lang="es-ES" sz="800" dirty="0">
                          <a:effectLst/>
                        </a:rPr>
                        <a:t>León</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340.485</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256.200</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68.720</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a:effectLst/>
                        </a:rPr>
                        <a:t>665.405</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1663">
                <a:tc>
                  <a:txBody>
                    <a:bodyPr/>
                    <a:lstStyle/>
                    <a:p>
                      <a:pPr indent="16510" algn="just">
                        <a:lnSpc>
                          <a:spcPct val="115000"/>
                        </a:lnSpc>
                        <a:spcAft>
                          <a:spcPts val="0"/>
                        </a:spcAft>
                      </a:pPr>
                      <a:r>
                        <a:rPr lang="es-ES" sz="800">
                          <a:effectLst/>
                        </a:rPr>
                        <a:t>Palencia</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dirty="0">
                          <a:effectLst/>
                        </a:rPr>
                        <a:t>208.807</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155.381</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52.888</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a:effectLst/>
                        </a:rPr>
                        <a:t>417.076</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1663">
                <a:tc>
                  <a:txBody>
                    <a:bodyPr/>
                    <a:lstStyle/>
                    <a:p>
                      <a:pPr indent="16510" algn="just">
                        <a:lnSpc>
                          <a:spcPct val="115000"/>
                        </a:lnSpc>
                        <a:spcAft>
                          <a:spcPts val="0"/>
                        </a:spcAft>
                      </a:pPr>
                      <a:r>
                        <a:rPr lang="es-ES" sz="800">
                          <a:effectLst/>
                        </a:rPr>
                        <a:t>Salamanca</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dirty="0">
                          <a:effectLst/>
                        </a:rPr>
                        <a:t>391.494</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dirty="0">
                          <a:effectLst/>
                        </a:rPr>
                        <a:t>138.700</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dirty="0">
                          <a:effectLst/>
                        </a:rPr>
                        <a:t>73.589</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a:effectLst/>
                        </a:rPr>
                        <a:t>603.783</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1663">
                <a:tc>
                  <a:txBody>
                    <a:bodyPr/>
                    <a:lstStyle/>
                    <a:p>
                      <a:pPr indent="16510" algn="just">
                        <a:lnSpc>
                          <a:spcPct val="115000"/>
                        </a:lnSpc>
                        <a:spcAft>
                          <a:spcPts val="0"/>
                        </a:spcAft>
                      </a:pPr>
                      <a:r>
                        <a:rPr lang="es-ES" sz="800">
                          <a:effectLst/>
                        </a:rPr>
                        <a:t>Segovia</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dirty="0">
                          <a:effectLst/>
                        </a:rPr>
                        <a:t>201.835</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315.790</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dirty="0">
                          <a:effectLst/>
                        </a:rPr>
                        <a:t>100.178</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a:effectLst/>
                        </a:rPr>
                        <a:t>617.803</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1663">
                <a:tc>
                  <a:txBody>
                    <a:bodyPr/>
                    <a:lstStyle/>
                    <a:p>
                      <a:pPr indent="16510" algn="just">
                        <a:lnSpc>
                          <a:spcPct val="115000"/>
                        </a:lnSpc>
                        <a:spcAft>
                          <a:spcPts val="0"/>
                        </a:spcAft>
                      </a:pPr>
                      <a:r>
                        <a:rPr lang="es-ES" sz="800">
                          <a:effectLst/>
                        </a:rPr>
                        <a:t>Soria</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545.508</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142.420</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dirty="0">
                          <a:effectLst/>
                        </a:rPr>
                        <a:t>41.709</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dirty="0">
                          <a:effectLst/>
                        </a:rPr>
                        <a:t>729.637</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1663">
                <a:tc>
                  <a:txBody>
                    <a:bodyPr/>
                    <a:lstStyle/>
                    <a:p>
                      <a:pPr indent="16510" algn="just">
                        <a:lnSpc>
                          <a:spcPct val="115000"/>
                        </a:lnSpc>
                        <a:spcAft>
                          <a:spcPts val="0"/>
                        </a:spcAft>
                      </a:pPr>
                      <a:r>
                        <a:rPr lang="es-ES" sz="800">
                          <a:effectLst/>
                        </a:rPr>
                        <a:t>Valladolid</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944.891</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195.336</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91.742</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dirty="0">
                          <a:effectLst/>
                        </a:rPr>
                        <a:t>1.231.969</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8746">
                <a:tc>
                  <a:txBody>
                    <a:bodyPr/>
                    <a:lstStyle/>
                    <a:p>
                      <a:pPr indent="16510" algn="just">
                        <a:lnSpc>
                          <a:spcPct val="115000"/>
                        </a:lnSpc>
                        <a:spcAft>
                          <a:spcPts val="0"/>
                        </a:spcAft>
                      </a:pPr>
                      <a:r>
                        <a:rPr lang="es-ES" sz="800">
                          <a:effectLst/>
                        </a:rPr>
                        <a:t>Zamora</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447.949</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174.660</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80.793</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dirty="0">
                          <a:effectLst/>
                        </a:rPr>
                        <a:t>703.402</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48746">
                <a:tc>
                  <a:txBody>
                    <a:bodyPr/>
                    <a:lstStyle/>
                    <a:p>
                      <a:pPr>
                        <a:lnSpc>
                          <a:spcPct val="115000"/>
                        </a:lnSpc>
                      </a:pPr>
                      <a:endParaRPr lang="es-ES" sz="800">
                        <a:effectLst/>
                        <a:latin typeface="Garamond" panose="02020404030301010803" pitchFamily="18" charset="0"/>
                      </a:endParaRPr>
                    </a:p>
                  </a:txBody>
                  <a:tcPr marL="44450" marR="44450" marT="0" marB="0" anchor="ctr"/>
                </a:tc>
                <a:tc>
                  <a:txBody>
                    <a:bodyPr/>
                    <a:lstStyle/>
                    <a:p>
                      <a:pPr indent="16510" algn="r">
                        <a:lnSpc>
                          <a:spcPct val="115000"/>
                        </a:lnSpc>
                        <a:spcAft>
                          <a:spcPts val="0"/>
                        </a:spcAft>
                      </a:pPr>
                      <a:r>
                        <a:rPr lang="es-ES" sz="800">
                          <a:effectLst/>
                        </a:rPr>
                        <a:t>4.383.469</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1.709.207</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0"/>
                        </a:spcAft>
                      </a:pPr>
                      <a:r>
                        <a:rPr lang="es-ES" sz="800">
                          <a:effectLst/>
                        </a:rPr>
                        <a:t>737.232</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r">
                        <a:lnSpc>
                          <a:spcPct val="115000"/>
                        </a:lnSpc>
                        <a:spcAft>
                          <a:spcPts val="600"/>
                        </a:spcAft>
                      </a:pPr>
                      <a:r>
                        <a:rPr lang="es-ES" sz="800" dirty="0">
                          <a:effectLst/>
                        </a:rPr>
                        <a:t>6.829.908</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685633440"/>
              </p:ext>
            </p:extLst>
          </p:nvPr>
        </p:nvGraphicFramePr>
        <p:xfrm>
          <a:off x="1037639" y="3712664"/>
          <a:ext cx="2517140" cy="2277745"/>
        </p:xfrm>
        <a:graphic>
          <a:graphicData uri="http://schemas.openxmlformats.org/drawingml/2006/table">
            <a:tbl>
              <a:tblPr firstRow="1" firstCol="1" bandRow="1">
                <a:tableStyleId>{5C22544A-7EE6-4342-B048-85BDC9FD1C3A}</a:tableStyleId>
              </a:tblPr>
              <a:tblGrid>
                <a:gridCol w="1439183"/>
                <a:gridCol w="1077957"/>
              </a:tblGrid>
              <a:tr h="372745">
                <a:tc>
                  <a:txBody>
                    <a:bodyPr/>
                    <a:lstStyle/>
                    <a:p>
                      <a:pPr>
                        <a:lnSpc>
                          <a:spcPct val="115000"/>
                        </a:lnSpc>
                      </a:pPr>
                      <a:endParaRPr lang="es-ES" sz="800" dirty="0">
                        <a:effectLst/>
                        <a:latin typeface="Garamond" panose="02020404030301010803" pitchFamily="18" charset="0"/>
                      </a:endParaRPr>
                    </a:p>
                  </a:txBody>
                  <a:tcPr marL="44450" marR="44450" marT="0" marB="0" anchor="b"/>
                </a:tc>
                <a:tc>
                  <a:txBody>
                    <a:bodyPr/>
                    <a:lstStyle/>
                    <a:p>
                      <a:pPr indent="16510" algn="just">
                        <a:lnSpc>
                          <a:spcPct val="115000"/>
                        </a:lnSpc>
                        <a:spcAft>
                          <a:spcPts val="600"/>
                        </a:spcAft>
                      </a:pPr>
                      <a:r>
                        <a:rPr lang="es-ES" sz="800">
                          <a:effectLst/>
                        </a:rPr>
                        <a:t>RESIDENCIAS DE MAYORES </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dirty="0">
                          <a:effectLst/>
                        </a:rPr>
                        <a:t>Ávila</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a:effectLst/>
                        </a:rPr>
                        <a:t>58</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dirty="0">
                          <a:effectLst/>
                        </a:rPr>
                        <a:t>Burgos</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a:effectLst/>
                        </a:rPr>
                        <a:t>79</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dirty="0">
                          <a:effectLst/>
                        </a:rPr>
                        <a:t>León</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a:effectLst/>
                        </a:rPr>
                        <a:t>68</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dirty="0">
                          <a:effectLst/>
                        </a:rPr>
                        <a:t>Palencia</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a:effectLst/>
                        </a:rPr>
                        <a:t>29</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dirty="0">
                          <a:effectLst/>
                        </a:rPr>
                        <a:t>Salamanca</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dirty="0">
                          <a:effectLst/>
                        </a:rPr>
                        <a:t>89</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a:effectLst/>
                        </a:rPr>
                        <a:t>Segovia</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dirty="0">
                          <a:effectLst/>
                        </a:rPr>
                        <a:t>89</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a:effectLst/>
                        </a:rPr>
                        <a:t>Soria</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dirty="0">
                          <a:effectLst/>
                        </a:rPr>
                        <a:t>70</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a:effectLst/>
                        </a:rPr>
                        <a:t>Valladolid</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dirty="0">
                          <a:effectLst/>
                        </a:rPr>
                        <a:t>44</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a:effectLst/>
                        </a:rPr>
                        <a:t>Zamora</a:t>
                      </a:r>
                      <a:endParaRPr lang="es-ES" sz="800" b="1">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c>
                  <a:txBody>
                    <a:bodyPr/>
                    <a:lstStyle/>
                    <a:p>
                      <a:pPr indent="16510" algn="just">
                        <a:lnSpc>
                          <a:spcPct val="115000"/>
                        </a:lnSpc>
                        <a:spcAft>
                          <a:spcPts val="600"/>
                        </a:spcAft>
                      </a:pPr>
                      <a:r>
                        <a:rPr lang="es-ES" sz="800" dirty="0">
                          <a:effectLst/>
                        </a:rPr>
                        <a:t>91</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r h="190500">
                <a:tc>
                  <a:txBody>
                    <a:bodyPr/>
                    <a:lstStyle/>
                    <a:p>
                      <a:pPr indent="16510" algn="just">
                        <a:lnSpc>
                          <a:spcPct val="115000"/>
                        </a:lnSpc>
                        <a:spcAft>
                          <a:spcPts val="0"/>
                        </a:spcAft>
                      </a:pPr>
                      <a:r>
                        <a:rPr lang="es-ES" sz="800" dirty="0">
                          <a:effectLst/>
                        </a:rPr>
                        <a:t>TOTAL </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b"/>
                </a:tc>
                <a:tc>
                  <a:txBody>
                    <a:bodyPr/>
                    <a:lstStyle/>
                    <a:p>
                      <a:pPr indent="16510" algn="just">
                        <a:lnSpc>
                          <a:spcPct val="115000"/>
                        </a:lnSpc>
                        <a:spcAft>
                          <a:spcPts val="600"/>
                        </a:spcAft>
                      </a:pPr>
                      <a:r>
                        <a:rPr lang="es-ES" sz="800" dirty="0">
                          <a:effectLst/>
                        </a:rPr>
                        <a:t>617</a:t>
                      </a:r>
                      <a:endParaRPr lang="es-ES" sz="800" b="1" dirty="0">
                        <a:effectLst/>
                        <a:latin typeface="Garamond" panose="02020404030301010803" pitchFamily="18" charset="0"/>
                        <a:ea typeface="Times New Roman" panose="02020603050405020304" pitchFamily="18" charset="0"/>
                        <a:cs typeface="Arial" panose="020B0604020202020204" pitchFamily="34" charset="0"/>
                      </a:endParaRPr>
                    </a:p>
                  </a:txBody>
                  <a:tcPr marL="44450" marR="44450" marT="0" marB="0" anchor="ctr"/>
                </a:tc>
              </a:tr>
            </a:tbl>
          </a:graphicData>
        </a:graphic>
      </p:graphicFrame>
      <p:graphicFrame>
        <p:nvGraphicFramePr>
          <p:cNvPr id="7" name="Gráfico 6"/>
          <p:cNvGraphicFramePr/>
          <p:nvPr>
            <p:extLst>
              <p:ext uri="{D42A27DB-BD31-4B8C-83A1-F6EECF244321}">
                <p14:modId xmlns:p14="http://schemas.microsoft.com/office/powerpoint/2010/main" val="2773503055"/>
              </p:ext>
            </p:extLst>
          </p:nvPr>
        </p:nvGraphicFramePr>
        <p:xfrm>
          <a:off x="5017580" y="3952970"/>
          <a:ext cx="3884887" cy="2231394"/>
        </p:xfrm>
        <a:graphic>
          <a:graphicData uri="http://schemas.openxmlformats.org/drawingml/2006/chart">
            <c:chart xmlns:c="http://schemas.openxmlformats.org/drawingml/2006/chart" xmlns:r="http://schemas.openxmlformats.org/officeDocument/2006/relationships" r:id="rId2"/>
          </a:graphicData>
        </a:graphic>
      </p:graphicFrame>
      <p:sp>
        <p:nvSpPr>
          <p:cNvPr id="8" name="Marcador de contenido 2"/>
          <p:cNvSpPr txBox="1">
            <a:spLocks/>
          </p:cNvSpPr>
          <p:nvPr/>
        </p:nvSpPr>
        <p:spPr>
          <a:xfrm>
            <a:off x="4562292" y="3427051"/>
            <a:ext cx="4795464" cy="24086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1400" dirty="0" smtClean="0"/>
              <a:t>Actuaciones de comprobación y control: 501 residencias supervisadas. 828 informes </a:t>
            </a:r>
            <a:r>
              <a:rPr lang="es-ES" sz="1400" dirty="0" smtClean="0"/>
              <a:t>realizados.</a:t>
            </a:r>
            <a:endParaRPr lang="es-ES" sz="1400" dirty="0" smtClean="0"/>
          </a:p>
        </p:txBody>
      </p:sp>
    </p:spTree>
    <p:extLst>
      <p:ext uri="{BB962C8B-B14F-4D97-AF65-F5344CB8AC3E}">
        <p14:creationId xmlns:p14="http://schemas.microsoft.com/office/powerpoint/2010/main" val="186530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43692" y="335902"/>
            <a:ext cx="3839956" cy="5103091"/>
          </a:xfrm>
          <a:prstGeom prst="rect">
            <a:avLst/>
          </a:prstGeom>
        </p:spPr>
      </p:pic>
      <p:sp>
        <p:nvSpPr>
          <p:cNvPr id="3" name="Marcador de contenido 2"/>
          <p:cNvSpPr>
            <a:spLocks noGrp="1"/>
          </p:cNvSpPr>
          <p:nvPr>
            <p:ph idx="1"/>
          </p:nvPr>
        </p:nvSpPr>
        <p:spPr>
          <a:xfrm>
            <a:off x="600144" y="420854"/>
            <a:ext cx="8663369" cy="6069011"/>
          </a:xfrm>
        </p:spPr>
        <p:txBody>
          <a:bodyPr>
            <a:normAutofit/>
          </a:bodyPr>
          <a:lstStyle/>
          <a:p>
            <a:pPr algn="just"/>
            <a:r>
              <a:rPr lang="es-ES" sz="1400" dirty="0" smtClean="0"/>
              <a:t>Creación equipos COVID residencias </a:t>
            </a:r>
          </a:p>
          <a:p>
            <a:pPr algn="just"/>
            <a:endParaRPr lang="es-ES" sz="1400" dirty="0"/>
          </a:p>
          <a:p>
            <a:pPr algn="just"/>
            <a:endParaRPr lang="es-ES" sz="1400" dirty="0" smtClean="0"/>
          </a:p>
          <a:p>
            <a:pPr algn="just"/>
            <a:endParaRPr lang="es-ES" sz="1400" dirty="0"/>
          </a:p>
          <a:p>
            <a:pPr algn="just"/>
            <a:endParaRPr lang="es-ES" sz="1400" dirty="0" smtClean="0"/>
          </a:p>
          <a:p>
            <a:pPr algn="just"/>
            <a:endParaRPr lang="es-ES" sz="1400" dirty="0"/>
          </a:p>
          <a:p>
            <a:pPr algn="just"/>
            <a:endParaRPr lang="es-ES" sz="1400" dirty="0" smtClean="0"/>
          </a:p>
          <a:p>
            <a:pPr algn="just"/>
            <a:endParaRPr lang="es-ES" sz="1400" dirty="0" smtClean="0"/>
          </a:p>
          <a:p>
            <a:pPr algn="just"/>
            <a:endParaRPr lang="es-ES" sz="1400" dirty="0"/>
          </a:p>
          <a:p>
            <a:pPr algn="just"/>
            <a:endParaRPr lang="es-ES" sz="1400" dirty="0" smtClean="0"/>
          </a:p>
          <a:p>
            <a:pPr algn="just"/>
            <a:endParaRPr lang="es-ES" sz="1400" dirty="0" smtClean="0"/>
          </a:p>
          <a:p>
            <a:pPr algn="just"/>
            <a:endParaRPr lang="es-ES" sz="1400" dirty="0" smtClean="0"/>
          </a:p>
          <a:p>
            <a:pPr algn="just"/>
            <a:endParaRPr lang="es-ES" sz="1400" dirty="0"/>
          </a:p>
          <a:p>
            <a:pPr algn="just"/>
            <a:endParaRPr lang="es-ES" sz="1400" dirty="0" smtClean="0"/>
          </a:p>
          <a:p>
            <a:pPr algn="just"/>
            <a:endParaRPr lang="es-ES" sz="1400" dirty="0" smtClean="0"/>
          </a:p>
          <a:p>
            <a:pPr algn="just"/>
            <a:r>
              <a:rPr lang="es-ES" sz="1400" dirty="0" smtClean="0"/>
              <a:t>Hemos </a:t>
            </a:r>
            <a:r>
              <a:rPr lang="es-ES" sz="1400" dirty="0"/>
              <a:t>sido </a:t>
            </a:r>
            <a:r>
              <a:rPr lang="es-ES" sz="1400" dirty="0" smtClean="0"/>
              <a:t>la primera </a:t>
            </a:r>
            <a:r>
              <a:rPr lang="es-ES" sz="1400" dirty="0" smtClean="0"/>
              <a:t>Comunidad </a:t>
            </a:r>
            <a:r>
              <a:rPr lang="es-ES" sz="1400" dirty="0" smtClean="0"/>
              <a:t>en </a:t>
            </a:r>
            <a:r>
              <a:rPr lang="es-ES" sz="1400" dirty="0"/>
              <a:t>el cribado de residencias de ancianos. A fecha 28 de mayo estaban ya testadas el 99% de residencias, el 99% de residentes y el 95% de trabajadores de las </a:t>
            </a:r>
            <a:r>
              <a:rPr lang="es-ES" sz="1400" dirty="0" smtClean="0"/>
              <a:t>residencias</a:t>
            </a:r>
          </a:p>
          <a:p>
            <a:pPr algn="just"/>
            <a:endParaRPr lang="es-ES" sz="1400" dirty="0" smtClean="0"/>
          </a:p>
          <a:p>
            <a:pPr algn="just"/>
            <a:endParaRPr lang="es-ES" sz="1400" dirty="0" smtClean="0"/>
          </a:p>
          <a:p>
            <a:pPr algn="just"/>
            <a:endParaRPr lang="es-ES" sz="1400" dirty="0"/>
          </a:p>
          <a:p>
            <a:pPr algn="just"/>
            <a:endParaRPr lang="es-ES" sz="1400" dirty="0" smtClean="0"/>
          </a:p>
          <a:p>
            <a:pPr algn="just"/>
            <a:endParaRPr lang="es-ES" sz="1400" dirty="0"/>
          </a:p>
        </p:txBody>
      </p:sp>
      <p:sp>
        <p:nvSpPr>
          <p:cNvPr id="8" name="Marcador de contenido 2"/>
          <p:cNvSpPr txBox="1">
            <a:spLocks/>
          </p:cNvSpPr>
          <p:nvPr/>
        </p:nvSpPr>
        <p:spPr>
          <a:xfrm>
            <a:off x="4468050" y="420854"/>
            <a:ext cx="4795464" cy="24086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sz="1400" dirty="0"/>
              <a:t>Desde el comienzo de la epidemia y hasta el 30 de junio se habían realizado casi 5.000 derivaciones hospitalarias desde residencias de personas mayores</a:t>
            </a:r>
            <a:endParaRPr lang="es-ES" sz="1400" dirty="0" smtClean="0"/>
          </a:p>
        </p:txBody>
      </p:sp>
      <p:pic>
        <p:nvPicPr>
          <p:cNvPr id="9" name="Imagen 8"/>
          <p:cNvPicPr>
            <a:picLocks noChangeAspect="1"/>
          </p:cNvPicPr>
          <p:nvPr/>
        </p:nvPicPr>
        <p:blipFill>
          <a:blip r:embed="rId3"/>
          <a:stretch>
            <a:fillRect/>
          </a:stretch>
        </p:blipFill>
        <p:spPr>
          <a:xfrm>
            <a:off x="4898479" y="1181593"/>
            <a:ext cx="3278795" cy="2133819"/>
          </a:xfrm>
          <a:prstGeom prst="rect">
            <a:avLst/>
          </a:prstGeom>
        </p:spPr>
      </p:pic>
      <p:pic>
        <p:nvPicPr>
          <p:cNvPr id="4" name="Imagen 3"/>
          <p:cNvPicPr>
            <a:picLocks noChangeAspect="1"/>
          </p:cNvPicPr>
          <p:nvPr/>
        </p:nvPicPr>
        <p:blipFill>
          <a:blip r:embed="rId4"/>
          <a:stretch>
            <a:fillRect/>
          </a:stretch>
        </p:blipFill>
        <p:spPr>
          <a:xfrm>
            <a:off x="4898479" y="3455359"/>
            <a:ext cx="4112742" cy="1672364"/>
          </a:xfrm>
          <a:prstGeom prst="rect">
            <a:avLst/>
          </a:prstGeom>
        </p:spPr>
      </p:pic>
    </p:spTree>
    <p:extLst>
      <p:ext uri="{BB962C8B-B14F-4D97-AF65-F5344CB8AC3E}">
        <p14:creationId xmlns:p14="http://schemas.microsoft.com/office/powerpoint/2010/main" val="330338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3584" y="230849"/>
            <a:ext cx="8596668" cy="4697411"/>
          </a:xfrm>
        </p:spPr>
        <p:txBody>
          <a:bodyPr>
            <a:normAutofit lnSpcReduction="10000"/>
          </a:bodyPr>
          <a:lstStyle/>
          <a:p>
            <a:pPr algn="just"/>
            <a:r>
              <a:rPr lang="es-ES" sz="1400" dirty="0" smtClean="0"/>
              <a:t>Traslado de información permanente a la Fiscalía, Gerencias territoriales de Sanidad, CECOPI</a:t>
            </a:r>
          </a:p>
          <a:p>
            <a:r>
              <a:rPr lang="es-ES" sz="1400" dirty="0" smtClean="0"/>
              <a:t>Apuesta por la transparencia</a:t>
            </a:r>
          </a:p>
          <a:p>
            <a:pPr lvl="1"/>
            <a:r>
              <a:rPr lang="es-ES" sz="1200" dirty="0"/>
              <a:t>Diariamente se suministraba a la Consejería de Transparencia, Ordenación del Territorio y Acción Exterior los datos necesarios para establecer la situación epidemiológica del coronavirus (COVID19) en los centros residenciales de Castilla y León para su publicación en la web oficial de la Junta de Castilla y León: </a:t>
            </a:r>
            <a:r>
              <a:rPr lang="es-ES" sz="1200" u="sng" dirty="0">
                <a:hlinkClick r:id="rId2"/>
              </a:rPr>
              <a:t>https://analisis.datosabiertos.jcyl.es/pages/coronavirus/</a:t>
            </a:r>
            <a:endParaRPr lang="es-ES" sz="1200" dirty="0"/>
          </a:p>
          <a:p>
            <a:pPr lvl="1"/>
            <a:r>
              <a:rPr lang="es-ES" sz="1200" dirty="0"/>
              <a:t>Diariamente en el portal de comunicación de la Junta de Castilla y León, se publicaba una tabla con datos de coronavirus en residencias de mayores y centros de personas con discapacidad </a:t>
            </a:r>
            <a:r>
              <a:rPr lang="es-ES" sz="1200" u="sng" dirty="0"/>
              <a:t>propios</a:t>
            </a:r>
            <a:r>
              <a:rPr lang="es-ES" sz="1200" dirty="0"/>
              <a:t> de la Junta de Castilla y León: </a:t>
            </a:r>
            <a:r>
              <a:rPr lang="es-ES" sz="1200" u="sng" dirty="0">
                <a:hlinkClick r:id="rId3"/>
              </a:rPr>
              <a:t>https://comunicacion.jcyl.es/web/es/ultimos-contenidos/familia-comunicados.html</a:t>
            </a:r>
            <a:endParaRPr lang="es-ES" sz="1200" dirty="0"/>
          </a:p>
          <a:p>
            <a:pPr lvl="1"/>
            <a:r>
              <a:rPr lang="es-ES" sz="1200" dirty="0"/>
              <a:t>No se publicaron los datos desglosados de cada uno de los centros residenciales públicos o privados que no son titularidad de la Junta de Castilla y León, en función de lo establecido en el Informe de los Servicios Jurídicos de la Junta de Castilla y León DSJ-28-2020 de 15 de </a:t>
            </a:r>
            <a:r>
              <a:rPr lang="es-ES" sz="1200" dirty="0" err="1" smtClean="0"/>
              <a:t>abril.El</a:t>
            </a:r>
            <a:r>
              <a:rPr lang="es-ES" sz="1200" dirty="0" smtClean="0"/>
              <a:t> </a:t>
            </a:r>
            <a:r>
              <a:rPr lang="es-ES" sz="1200" dirty="0"/>
              <a:t>Informe de los Servicios Jurídicos de la Junta de Castilla y León fue corroborado y asumido por la Abogacía del Estado AE 1381/2020 de 31 de julio, por el informe de la Agencia Español de Protección de Datos, de 13 de agosto de 2020 y por el informe de 24 de septiembre de 2020 del Delegado de Protección de datos de la Gerencia de Servicios Sociales de Castilla y León sobre tratamiento de datos de personas fallecidas por COVID19 en centros de carácter social para la atención a personas mayores y de personas con discapacidad en Castilla y León</a:t>
            </a:r>
            <a:r>
              <a:rPr lang="es-ES" sz="1200" dirty="0" smtClean="0"/>
              <a:t>.</a:t>
            </a:r>
          </a:p>
          <a:p>
            <a:r>
              <a:rPr lang="es-ES" sz="1400" b="1" dirty="0"/>
              <a:t>Un estudio realizado por newtral.es</a:t>
            </a:r>
            <a:r>
              <a:rPr lang="es-ES" sz="1400" dirty="0"/>
              <a:t> a mediados de septiembre, comparando los distintos portales web de transparencia de las administraciones regionales, ha revelado que Castilla y León es la Comunidad Autónoma que más facilita el acceso a la información relacionada con la pandemia del COVID19</a:t>
            </a:r>
          </a:p>
          <a:p>
            <a:endParaRPr lang="es-ES" sz="1400" dirty="0"/>
          </a:p>
        </p:txBody>
      </p:sp>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7188" y="4482935"/>
            <a:ext cx="5520055" cy="2155507"/>
          </a:xfrm>
          <a:prstGeom prst="rect">
            <a:avLst/>
          </a:prstGeom>
          <a:noFill/>
          <a:ln>
            <a:noFill/>
          </a:ln>
        </p:spPr>
      </p:pic>
    </p:spTree>
    <p:extLst>
      <p:ext uri="{BB962C8B-B14F-4D97-AF65-F5344CB8AC3E}">
        <p14:creationId xmlns:p14="http://schemas.microsoft.com/office/powerpoint/2010/main" val="222722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6082" y="641269"/>
            <a:ext cx="8596668" cy="6311734"/>
          </a:xfrm>
        </p:spPr>
        <p:txBody>
          <a:bodyPr>
            <a:normAutofit/>
          </a:bodyPr>
          <a:lstStyle/>
          <a:p>
            <a:pPr algn="just"/>
            <a:r>
              <a:rPr lang="es-ES" sz="1400" dirty="0" smtClean="0"/>
              <a:t>Otras medidas adoptadas. </a:t>
            </a:r>
          </a:p>
          <a:p>
            <a:pPr lvl="1"/>
            <a:r>
              <a:rPr lang="es-ES" sz="1400" dirty="0"/>
              <a:t>Guías y recomendaciones desde el primer momento permanentemente actualizadas para la atención de casos afectados y al conjunto de residentes.</a:t>
            </a:r>
          </a:p>
          <a:p>
            <a:pPr lvl="1"/>
            <a:r>
              <a:rPr lang="es-ES" sz="1400" dirty="0"/>
              <a:t>Criterios para modular visitas y salidas de las residencias.</a:t>
            </a:r>
          </a:p>
          <a:p>
            <a:pPr lvl="1"/>
            <a:r>
              <a:rPr lang="es-ES" sz="1400" dirty="0"/>
              <a:t>Sistema de información </a:t>
            </a:r>
            <a:r>
              <a:rPr lang="es-ES" sz="1400" dirty="0" smtClean="0"/>
              <a:t>de </a:t>
            </a:r>
            <a:r>
              <a:rPr lang="es-ES" sz="1400" dirty="0"/>
              <a:t>recogida de información sobre la situación de las residencias en tiempo real.</a:t>
            </a:r>
          </a:p>
          <a:p>
            <a:pPr lvl="1"/>
            <a:r>
              <a:rPr lang="es-ES" sz="1400" dirty="0" smtClean="0"/>
              <a:t>Intervención </a:t>
            </a:r>
            <a:r>
              <a:rPr lang="es-ES" sz="1400" dirty="0"/>
              <a:t>de los centros en que ha sido preciso</a:t>
            </a:r>
            <a:r>
              <a:rPr lang="es-ES" sz="1400" dirty="0" smtClean="0"/>
              <a:t>.</a:t>
            </a:r>
          </a:p>
          <a:p>
            <a:pPr lvl="1"/>
            <a:r>
              <a:rPr lang="es-ES" sz="1400" dirty="0" smtClean="0"/>
              <a:t>Drenaje de residentes a centros </a:t>
            </a:r>
            <a:r>
              <a:rPr lang="es-ES" sz="1400" dirty="0" smtClean="0"/>
              <a:t>intermedios.</a:t>
            </a:r>
            <a:endParaRPr lang="es-ES" sz="1400" dirty="0"/>
          </a:p>
          <a:p>
            <a:pPr lvl="1"/>
            <a:r>
              <a:rPr lang="es-ES" sz="1400" dirty="0" smtClean="0"/>
              <a:t>Formación </a:t>
            </a:r>
            <a:r>
              <a:rPr lang="es-ES" sz="1400" dirty="0"/>
              <a:t>y asesoramiento a los centros en materia de uso de </a:t>
            </a:r>
            <a:r>
              <a:rPr lang="es-ES" sz="1400" dirty="0" err="1"/>
              <a:t>Epis</a:t>
            </a:r>
            <a:r>
              <a:rPr lang="es-ES" sz="1400" dirty="0"/>
              <a:t> y separación de unidades.</a:t>
            </a:r>
          </a:p>
          <a:p>
            <a:pPr lvl="1"/>
            <a:r>
              <a:rPr lang="es-ES" sz="1400" dirty="0" smtClean="0"/>
              <a:t>Decreto </a:t>
            </a:r>
            <a:r>
              <a:rPr lang="es-ES" sz="1400" dirty="0"/>
              <a:t>Ley para reforzar la seguridad y calidad de la atención residencial.</a:t>
            </a:r>
          </a:p>
          <a:p>
            <a:pPr lvl="1"/>
            <a:r>
              <a:rPr lang="es-ES" sz="1400" dirty="0"/>
              <a:t>Existencia de plan de contingencia en todos los centros.</a:t>
            </a:r>
          </a:p>
          <a:p>
            <a:pPr lvl="1"/>
            <a:r>
              <a:rPr lang="es-ES" sz="1400" dirty="0"/>
              <a:t>Medidas que garantizan la comunicación de las personas mayores con sus familiares.</a:t>
            </a:r>
          </a:p>
          <a:p>
            <a:pPr lvl="1"/>
            <a:r>
              <a:rPr lang="es-ES" sz="1400" dirty="0" err="1"/>
              <a:t>Protocolarización</a:t>
            </a:r>
            <a:r>
              <a:rPr lang="es-ES" sz="1400" dirty="0"/>
              <a:t> de toda la relación entre las residencias y el sistema sanitario.</a:t>
            </a:r>
          </a:p>
          <a:p>
            <a:pPr lvl="1"/>
            <a:r>
              <a:rPr lang="es-ES" sz="1400" dirty="0"/>
              <a:t>Pruebas de diagnóstico a todo el personal y </a:t>
            </a:r>
            <a:r>
              <a:rPr lang="es-ES" sz="1400" dirty="0" smtClean="0"/>
              <a:t>residentes.</a:t>
            </a:r>
            <a:endParaRPr lang="es-ES" sz="1400" dirty="0"/>
          </a:p>
          <a:p>
            <a:pPr algn="just"/>
            <a:endParaRPr lang="es-ES" sz="1400" dirty="0" smtClean="0"/>
          </a:p>
        </p:txBody>
      </p:sp>
    </p:spTree>
    <p:extLst>
      <p:ext uri="{BB962C8B-B14F-4D97-AF65-F5344CB8AC3E}">
        <p14:creationId xmlns:p14="http://schemas.microsoft.com/office/powerpoint/2010/main" val="72938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2.- Estructura del informe</a:t>
            </a:r>
            <a:endParaRPr lang="es-ES" sz="3200" dirty="0"/>
          </a:p>
        </p:txBody>
      </p:sp>
      <p:sp>
        <p:nvSpPr>
          <p:cNvPr id="3" name="Marcador de contenido 2"/>
          <p:cNvSpPr>
            <a:spLocks noGrp="1"/>
          </p:cNvSpPr>
          <p:nvPr>
            <p:ph idx="1"/>
          </p:nvPr>
        </p:nvSpPr>
        <p:spPr>
          <a:xfrm>
            <a:off x="677334" y="1223159"/>
            <a:ext cx="8596668" cy="4583875"/>
          </a:xfrm>
        </p:spPr>
        <p:txBody>
          <a:bodyPr>
            <a:normAutofit fontScale="70000" lnSpcReduction="20000"/>
          </a:bodyPr>
          <a:lstStyle/>
          <a:p>
            <a:endParaRPr lang="es-ES" dirty="0" smtClean="0"/>
          </a:p>
          <a:p>
            <a:r>
              <a:rPr lang="es-ES" sz="2000" dirty="0" smtClean="0"/>
              <a:t>Abarca </a:t>
            </a:r>
            <a:r>
              <a:rPr lang="es-ES" sz="2000" dirty="0"/>
              <a:t>un periodo temporal que comienza el 14 de marzo, día en el que se declara el estado de alarma y culmina en el mes de septiembre. Un marco temporal que en ocasiones, y en función de los datos analizados, se limita al 30 de junio y que en otras comprende </a:t>
            </a:r>
            <a:r>
              <a:rPr lang="es-ES" sz="2000" dirty="0" smtClean="0"/>
              <a:t>el </a:t>
            </a:r>
            <a:r>
              <a:rPr lang="es-ES" sz="2000" dirty="0"/>
              <a:t>periodo anteriormente indicado</a:t>
            </a:r>
            <a:r>
              <a:rPr lang="es-ES" sz="2000" dirty="0" smtClean="0"/>
              <a:t>.</a:t>
            </a:r>
          </a:p>
          <a:p>
            <a:endParaRPr lang="es-ES" sz="2000" dirty="0"/>
          </a:p>
          <a:p>
            <a:r>
              <a:rPr lang="es-ES" sz="2000" dirty="0"/>
              <a:t>El informe consta de cuatro grandes </a:t>
            </a:r>
            <a:r>
              <a:rPr lang="es-ES" sz="2000" dirty="0" smtClean="0"/>
              <a:t>apartados</a:t>
            </a:r>
          </a:p>
          <a:p>
            <a:pPr lvl="1"/>
            <a:r>
              <a:rPr lang="es-ES" sz="2000" dirty="0" smtClean="0"/>
              <a:t>El primero: análisis </a:t>
            </a:r>
            <a:r>
              <a:rPr lang="es-ES" sz="2000" dirty="0"/>
              <a:t>del contexto intencional y nacional en el que se produce la pandemia, con una especial atención a la afectación producida en los centros </a:t>
            </a:r>
            <a:r>
              <a:rPr lang="es-ES" sz="2000" dirty="0" smtClean="0"/>
              <a:t>residenciales.</a:t>
            </a:r>
          </a:p>
          <a:p>
            <a:pPr lvl="1"/>
            <a:r>
              <a:rPr lang="es-ES" sz="2000" dirty="0" smtClean="0"/>
              <a:t>El segundo y tercero: análisis de la </a:t>
            </a:r>
            <a:r>
              <a:rPr lang="es-ES" sz="2000" dirty="0"/>
              <a:t>situación específica de los centros residenciales en </a:t>
            </a:r>
            <a:r>
              <a:rPr lang="es-ES" sz="2000" dirty="0" smtClean="0"/>
              <a:t>Castilla </a:t>
            </a:r>
            <a:r>
              <a:rPr lang="es-ES" sz="2000" dirty="0"/>
              <a:t>y León durante la </a:t>
            </a:r>
            <a:r>
              <a:rPr lang="es-ES" sz="2000" dirty="0" smtClean="0"/>
              <a:t>pandemia.</a:t>
            </a:r>
            <a:endParaRPr lang="es-ES" sz="2000" dirty="0"/>
          </a:p>
          <a:p>
            <a:pPr lvl="1"/>
            <a:r>
              <a:rPr lang="es-ES" sz="2000" dirty="0"/>
              <a:t>El </a:t>
            </a:r>
            <a:r>
              <a:rPr lang="es-ES" sz="2000" dirty="0" smtClean="0"/>
              <a:t>cuarto: actuaciones </a:t>
            </a:r>
            <a:r>
              <a:rPr lang="es-ES" sz="2000" dirty="0"/>
              <a:t>desarrolladas por la Administración de la Comunidad Autónoma para luchar contra el COVID19 en los centros residenciales de Castilla y León</a:t>
            </a:r>
            <a:r>
              <a:rPr lang="es-ES" sz="2000" dirty="0" smtClean="0"/>
              <a:t>.</a:t>
            </a:r>
          </a:p>
          <a:p>
            <a:pPr lvl="1"/>
            <a:endParaRPr lang="es-ES" sz="2000" dirty="0" smtClean="0"/>
          </a:p>
          <a:p>
            <a:r>
              <a:rPr lang="es-ES" sz="2000" dirty="0" smtClean="0"/>
              <a:t>Por último una serie de conclusiones tanto de lo acaecido en los centros, como de las futuras actuaciones a desarrollar.</a:t>
            </a:r>
          </a:p>
          <a:p>
            <a:endParaRPr lang="es-ES" sz="2600" dirty="0"/>
          </a:p>
          <a:p>
            <a:endParaRPr lang="es-ES" sz="1700" dirty="0" smtClean="0"/>
          </a:p>
          <a:p>
            <a:endParaRPr lang="es-ES" sz="1700" dirty="0" smtClean="0"/>
          </a:p>
          <a:p>
            <a:endParaRPr lang="es-ES" sz="1700" dirty="0" smtClean="0"/>
          </a:p>
        </p:txBody>
      </p:sp>
    </p:spTree>
    <p:extLst>
      <p:ext uri="{BB962C8B-B14F-4D97-AF65-F5344CB8AC3E}">
        <p14:creationId xmlns:p14="http://schemas.microsoft.com/office/powerpoint/2010/main" val="246428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3</a:t>
            </a:r>
            <a:r>
              <a:rPr lang="es-ES" sz="3200" dirty="0" smtClean="0"/>
              <a:t>.- El sector residencial de personas mayores en Castilla y León</a:t>
            </a:r>
            <a:endParaRPr lang="es-ES" sz="3200" dirty="0"/>
          </a:p>
        </p:txBody>
      </p:sp>
      <p:sp>
        <p:nvSpPr>
          <p:cNvPr id="3" name="Marcador de contenido 2"/>
          <p:cNvSpPr>
            <a:spLocks noGrp="1"/>
          </p:cNvSpPr>
          <p:nvPr>
            <p:ph idx="1"/>
          </p:nvPr>
        </p:nvSpPr>
        <p:spPr>
          <a:xfrm>
            <a:off x="677334" y="4117073"/>
            <a:ext cx="10405319" cy="2375065"/>
          </a:xfrm>
        </p:spPr>
        <p:txBody>
          <a:bodyPr>
            <a:noAutofit/>
          </a:bodyPr>
          <a:lstStyle/>
          <a:p>
            <a:r>
              <a:rPr lang="es-ES" sz="1400" dirty="0"/>
              <a:t>En Castilla y León hay 700 centros residenciales de personas mayores con 48.296 plazas y un nivel de ocupación media del 89% al inicio de la crisis sanitaria</a:t>
            </a:r>
            <a:r>
              <a:rPr lang="es-ES" sz="1400" dirty="0" smtClean="0"/>
              <a:t>.</a:t>
            </a:r>
          </a:p>
          <a:p>
            <a:r>
              <a:rPr lang="es-ES" sz="1400" dirty="0"/>
              <a:t>En la Comunidad de Castilla y León, a 31 de diciembre de 2019 el total de las plazas de financiación pública ascendían a 38.677, que suponen el 90% de las plazas ocupadas y el 80% de las totales. Concepto éste, el de la financiación pública, diferente al de la titularidad de los centros donde están ubicadas las mismas. </a:t>
            </a:r>
            <a:endParaRPr lang="es-ES" sz="1400" dirty="0" smtClean="0"/>
          </a:p>
          <a:p>
            <a:pPr algn="just"/>
            <a:r>
              <a:rPr lang="es-ES" sz="1400" dirty="0"/>
              <a:t>La mitad de las plazas se sitúan en el medio rural, un 36% en ciudades y el 14% en su entorno inmediato. </a:t>
            </a:r>
          </a:p>
          <a:p>
            <a:pPr algn="just"/>
            <a:r>
              <a:rPr lang="es-ES" sz="1400" dirty="0"/>
              <a:t>El 47% de las plazas están en centros grandes (de más de 100), y solo el 4% en centros muy pequeños (de menos de 25 plazas).</a:t>
            </a:r>
          </a:p>
          <a:p>
            <a:endParaRPr lang="es-ES" sz="1600" dirty="0"/>
          </a:p>
        </p:txBody>
      </p:sp>
      <p:graphicFrame>
        <p:nvGraphicFramePr>
          <p:cNvPr id="4" name="Tabla 3"/>
          <p:cNvGraphicFramePr>
            <a:graphicFrameLocks noGrp="1"/>
          </p:cNvGraphicFramePr>
          <p:nvPr>
            <p:extLst>
              <p:ext uri="{D42A27DB-BD31-4B8C-83A1-F6EECF244321}">
                <p14:modId xmlns:p14="http://schemas.microsoft.com/office/powerpoint/2010/main" val="2896073205"/>
              </p:ext>
            </p:extLst>
          </p:nvPr>
        </p:nvGraphicFramePr>
        <p:xfrm>
          <a:off x="769802" y="1839219"/>
          <a:ext cx="4271272" cy="1981993"/>
        </p:xfrm>
        <a:graphic>
          <a:graphicData uri="http://schemas.openxmlformats.org/drawingml/2006/table">
            <a:tbl>
              <a:tblPr firstRow="1" firstCol="1" bandRow="1" bandCol="1"/>
              <a:tblGrid>
                <a:gridCol w="1014000"/>
                <a:gridCol w="688529"/>
                <a:gridCol w="895258"/>
                <a:gridCol w="778227"/>
                <a:gridCol w="895258"/>
              </a:tblGrid>
              <a:tr h="286553">
                <a:tc>
                  <a:txBody>
                    <a:bodyPr/>
                    <a:lstStyle/>
                    <a:p>
                      <a:pPr indent="16510" algn="just">
                        <a:spcAft>
                          <a:spcPts val="0"/>
                        </a:spcAft>
                      </a:pPr>
                      <a:r>
                        <a:rPr lang="es-ES" sz="900" b="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rPr>
                        <a:t>PROVINCIA</a:t>
                      </a:r>
                      <a:endParaRPr lang="es-ES" sz="900" b="1" dirty="0">
                        <a:effectLst/>
                        <a:latin typeface="Garamond" panose="02020404030301010803" pitchFamily="18" charset="0"/>
                        <a:ea typeface="Times New Roman" panose="02020603050405020304" pitchFamily="18" charset="0"/>
                        <a:cs typeface="Arial" panose="020B0604020202020204" pitchFamily="34" charset="0"/>
                      </a:endParaRPr>
                    </a:p>
                    <a:p>
                      <a:pPr indent="16510" algn="just">
                        <a:spcAft>
                          <a:spcPts val="0"/>
                        </a:spcAft>
                      </a:pPr>
                      <a:r>
                        <a:rPr lang="es-ES" sz="900" b="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rPr>
                        <a:t> </a:t>
                      </a:r>
                      <a:endParaRPr lang="es-ES" sz="900" b="1"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just">
                        <a:spcAft>
                          <a:spcPts val="0"/>
                        </a:spcAft>
                      </a:pPr>
                      <a:r>
                        <a:rPr lang="es-ES" sz="900" b="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rPr>
                        <a:t>CENTROS</a:t>
                      </a:r>
                      <a:endParaRPr lang="es-ES" sz="900" b="1" dirty="0">
                        <a:effectLst/>
                        <a:latin typeface="Garamond" panose="02020404030301010803" pitchFamily="18" charset="0"/>
                        <a:ea typeface="Times New Roman" panose="02020603050405020304" pitchFamily="18" charset="0"/>
                        <a:cs typeface="Arial" panose="020B0604020202020204" pitchFamily="34" charset="0"/>
                      </a:endParaRPr>
                    </a:p>
                    <a:p>
                      <a:pPr indent="16510" algn="just">
                        <a:spcAft>
                          <a:spcPts val="0"/>
                        </a:spcAft>
                      </a:pPr>
                      <a:r>
                        <a:rPr lang="es-ES" sz="900" b="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rPr>
                        <a:t> </a:t>
                      </a:r>
                      <a:endParaRPr lang="es-ES" sz="900" b="1"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just">
                        <a:spcAft>
                          <a:spcPts val="0"/>
                        </a:spcAft>
                      </a:pPr>
                      <a:r>
                        <a:rPr lang="es-ES" sz="900" b="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rPr>
                        <a:t>PLAZAS</a:t>
                      </a:r>
                      <a:endParaRPr lang="es-ES" sz="900" b="1" dirty="0">
                        <a:effectLst/>
                        <a:latin typeface="Garamond" panose="02020404030301010803" pitchFamily="18" charset="0"/>
                        <a:ea typeface="Times New Roman" panose="02020603050405020304" pitchFamily="18" charset="0"/>
                        <a:cs typeface="Arial" panose="020B0604020202020204" pitchFamily="34" charset="0"/>
                      </a:endParaRPr>
                    </a:p>
                    <a:p>
                      <a:pPr indent="16510" algn="just">
                        <a:spcAft>
                          <a:spcPts val="0"/>
                        </a:spcAft>
                      </a:pPr>
                      <a:r>
                        <a:rPr lang="es-ES" sz="900" b="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rPr>
                        <a:t> </a:t>
                      </a:r>
                      <a:endParaRPr lang="es-ES" sz="900" b="1"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just">
                        <a:spcAft>
                          <a:spcPts val="0"/>
                        </a:spcAft>
                      </a:pPr>
                      <a:r>
                        <a:rPr lang="es-ES" sz="900" b="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rPr>
                        <a:t>OCUPACIÓN INICIAL</a:t>
                      </a:r>
                      <a:endParaRPr lang="es-ES" sz="900" b="1"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indent="16510" algn="just">
                        <a:spcAft>
                          <a:spcPts val="600"/>
                        </a:spcAft>
                      </a:pPr>
                      <a:r>
                        <a:rPr lang="es-ES" sz="900" b="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rPr>
                        <a:t>% OCUPACIÓN</a:t>
                      </a:r>
                      <a:endParaRPr lang="es-ES" sz="900" b="1"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Ávila</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51</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3.681</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3.210</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87,2%</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Burgos</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97</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6.978</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6.258</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89,7%</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León</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114</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7.944</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6.995</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dirty="0">
                          <a:effectLst/>
                          <a:latin typeface="Garamond" panose="02020404030301010803" pitchFamily="18" charset="0"/>
                          <a:ea typeface="Times New Roman" panose="02020603050405020304" pitchFamily="18" charset="0"/>
                          <a:cs typeface="Arial" panose="020B0604020202020204" pitchFamily="34" charset="0"/>
                        </a:rPr>
                        <a:t>88,1%</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Palencia</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56</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4.272</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3.622</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84,8%</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Salamanca</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126</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7.546</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6.720</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89,1%</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Segovia</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40</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3.060</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2.746</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89,7%</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Soria</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35</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2.505</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2.293</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91,5%</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Valladolid</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116</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7.898</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7.001</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88,6%</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Zamora</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65</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4.412</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4.014</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indent="16510" algn="r">
                        <a:spcAft>
                          <a:spcPts val="60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91,0%</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69544">
                <a:tc>
                  <a:txBody>
                    <a:bodyPr/>
                    <a:lstStyle/>
                    <a:p>
                      <a:pPr indent="16510" algn="just">
                        <a:spcAft>
                          <a:spcPts val="0"/>
                        </a:spcAft>
                      </a:pPr>
                      <a:r>
                        <a:rPr lang="es-ES" sz="1000" b="0">
                          <a:effectLst/>
                          <a:latin typeface="Garamond" panose="02020404030301010803" pitchFamily="18" charset="0"/>
                          <a:ea typeface="Times New Roman" panose="02020603050405020304" pitchFamily="18" charset="0"/>
                          <a:cs typeface="Arial" panose="020B0604020202020204" pitchFamily="34" charset="0"/>
                        </a:rPr>
                        <a:t>Total General</a:t>
                      </a:r>
                      <a:endParaRPr lang="es-ES" sz="1000" b="1">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700</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48.296</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r">
                        <a:spcAft>
                          <a:spcPts val="0"/>
                        </a:spcAft>
                      </a:pPr>
                      <a:r>
                        <a:rPr lang="es-ES" sz="1000" b="1">
                          <a:effectLst/>
                          <a:latin typeface="Garamond" panose="02020404030301010803" pitchFamily="18" charset="0"/>
                          <a:ea typeface="Times New Roman" panose="02020603050405020304" pitchFamily="18" charset="0"/>
                          <a:cs typeface="Arial" panose="020B0604020202020204" pitchFamily="34" charset="0"/>
                        </a:rPr>
                        <a:t>42.859</a:t>
                      </a: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c>
                  <a:txBody>
                    <a:bodyPr/>
                    <a:lstStyle/>
                    <a:p>
                      <a:pPr indent="16510" algn="r">
                        <a:spcAft>
                          <a:spcPts val="600"/>
                        </a:spcAft>
                      </a:pPr>
                      <a:r>
                        <a:rPr lang="es-ES" sz="1000" b="1" dirty="0">
                          <a:effectLst/>
                          <a:latin typeface="Garamond" panose="02020404030301010803" pitchFamily="18" charset="0"/>
                          <a:ea typeface="Times New Roman" panose="02020603050405020304" pitchFamily="18" charset="0"/>
                          <a:cs typeface="Arial" panose="020B0604020202020204" pitchFamily="34" charset="0"/>
                        </a:rPr>
                        <a:t>88,7%</a:t>
                      </a:r>
                    </a:p>
                  </a:txBody>
                  <a:tcPr marL="68580" marR="6858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BE4D5"/>
                    </a:solidFill>
                  </a:tcPr>
                </a:tc>
              </a:tr>
            </a:tbl>
          </a:graphicData>
        </a:graphic>
      </p:graphicFrame>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464" y="1839219"/>
            <a:ext cx="3593720" cy="1981993"/>
          </a:xfrm>
          <a:prstGeom prst="rect">
            <a:avLst/>
          </a:prstGeom>
          <a:noFill/>
        </p:spPr>
      </p:pic>
    </p:spTree>
    <p:extLst>
      <p:ext uri="{BB962C8B-B14F-4D97-AF65-F5344CB8AC3E}">
        <p14:creationId xmlns:p14="http://schemas.microsoft.com/office/powerpoint/2010/main" val="320525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4</a:t>
            </a:r>
            <a:r>
              <a:rPr lang="es-ES" sz="3200" dirty="0" smtClean="0"/>
              <a:t>.- El contexto internacional</a:t>
            </a:r>
            <a:endParaRPr lang="es-ES" sz="3200" dirty="0"/>
          </a:p>
        </p:txBody>
      </p:sp>
      <p:sp>
        <p:nvSpPr>
          <p:cNvPr id="3" name="Marcador de contenido 2"/>
          <p:cNvSpPr>
            <a:spLocks noGrp="1"/>
          </p:cNvSpPr>
          <p:nvPr>
            <p:ph idx="1"/>
          </p:nvPr>
        </p:nvSpPr>
        <p:spPr>
          <a:xfrm>
            <a:off x="838200" y="1500772"/>
            <a:ext cx="9333016" cy="4351338"/>
          </a:xfrm>
        </p:spPr>
        <p:txBody>
          <a:bodyPr>
            <a:normAutofit/>
          </a:bodyPr>
          <a:lstStyle/>
          <a:p>
            <a:r>
              <a:rPr lang="es-ES" sz="1400" dirty="0" smtClean="0"/>
              <a:t>Ninguna entidad, institución, organización o administración de España, incluidas las residencias de personas mayores y la atención sanitaria pública que atienden a las mismas, estaba preparada para hacer frente a la dimensión de la pandemia. Y esta falta de previsión ha sucedido en todo el mundo, arrollando especialmente a países tan desarrollados como Reino Unido, Italia, Francia, Bélgica o EEUU.  </a:t>
            </a:r>
          </a:p>
          <a:p>
            <a:r>
              <a:rPr lang="es-ES" sz="1400" dirty="0"/>
              <a:t>La extensión general del COVID19 en un país determinado se relaciona con la extensión en el medio residencial, de tal forma que si las tasas de infección son bajas en el conjunto del país, también lo son en el medio residencial y al contrario</a:t>
            </a:r>
            <a:r>
              <a:rPr lang="es-ES" sz="1400" dirty="0" smtClean="0"/>
              <a:t>.</a:t>
            </a:r>
          </a:p>
          <a:p>
            <a:pPr algn="just"/>
            <a:r>
              <a:rPr lang="es-ES" sz="1400" dirty="0" smtClean="0"/>
              <a:t>Los </a:t>
            </a:r>
            <a:r>
              <a:rPr lang="es-ES" sz="1400" dirty="0"/>
              <a:t>centros </a:t>
            </a:r>
            <a:r>
              <a:rPr lang="es-ES" sz="1400" dirty="0" smtClean="0"/>
              <a:t>residenciales de personas mayores son los que más se han visto afectados tanto en contagio como en mortalidad ya que concentran a personas con altos niveles de comorbilidad y dependencia</a:t>
            </a:r>
          </a:p>
          <a:p>
            <a:pPr algn="just"/>
            <a:r>
              <a:rPr lang="es-ES" sz="1400" dirty="0" smtClean="0"/>
              <a:t>El </a:t>
            </a:r>
            <a:r>
              <a:rPr lang="es-ES" sz="1400" dirty="0"/>
              <a:t>deterioro cognitivo ha destacado, en numerosas publicaciones, como una de las variables que mayor incidencia han tenido en el contagio de la enfermedad. Los centros residenciales con una alta prevalencia de personas con deterioro cognitivo o </a:t>
            </a:r>
            <a:r>
              <a:rPr lang="es-ES" sz="1400" dirty="0" err="1"/>
              <a:t>demenciadas</a:t>
            </a:r>
            <a:r>
              <a:rPr lang="es-ES" sz="1400" dirty="0"/>
              <a:t>, han padecido un alto porcentaje de contagio</a:t>
            </a:r>
            <a:r>
              <a:rPr lang="es-ES" sz="1400" dirty="0" smtClean="0"/>
              <a:t>.</a:t>
            </a:r>
          </a:p>
          <a:p>
            <a:pPr marL="0" indent="0" algn="just">
              <a:buNone/>
            </a:pPr>
            <a:r>
              <a:rPr lang="es-ES" sz="1600" dirty="0"/>
              <a:t> </a:t>
            </a:r>
          </a:p>
          <a:p>
            <a:endParaRPr lang="es-ES" sz="1600" dirty="0"/>
          </a:p>
        </p:txBody>
      </p:sp>
    </p:spTree>
    <p:extLst>
      <p:ext uri="{BB962C8B-B14F-4D97-AF65-F5344CB8AC3E}">
        <p14:creationId xmlns:p14="http://schemas.microsoft.com/office/powerpoint/2010/main" val="388765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https://www.arcgis.com/sharing/rest/content/items/cac7505de9974f8c99b532071042d6dd/resources/1593259859535.png?w=1600"/>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92669" y="162869"/>
            <a:ext cx="5079679" cy="6534814"/>
          </a:xfrm>
          <a:prstGeom prst="rect">
            <a:avLst/>
          </a:prstGeom>
          <a:noFill/>
          <a:ln>
            <a:noFill/>
          </a:ln>
        </p:spPr>
      </p:pic>
      <p:sp>
        <p:nvSpPr>
          <p:cNvPr id="8" name="CuadroTexto 7"/>
          <p:cNvSpPr txBox="1"/>
          <p:nvPr/>
        </p:nvSpPr>
        <p:spPr>
          <a:xfrm>
            <a:off x="5872348" y="1778542"/>
            <a:ext cx="3834940" cy="3026470"/>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 sz="1400" dirty="0" smtClean="0">
                <a:solidFill>
                  <a:schemeClr val="tx1">
                    <a:lumMod val="75000"/>
                    <a:lumOff val="25000"/>
                  </a:schemeClr>
                </a:solidFill>
              </a:rPr>
              <a:t>Ha </a:t>
            </a:r>
            <a:r>
              <a:rPr lang="es-ES" sz="1400" dirty="0">
                <a:solidFill>
                  <a:schemeClr val="tx1">
                    <a:lumMod val="75000"/>
                    <a:lumOff val="25000"/>
                  </a:schemeClr>
                </a:solidFill>
              </a:rPr>
              <a:t>habido importantes diferencias en cómo cada país ha gestionado y afrontado esta situación con resultados muy diferentes. </a:t>
            </a:r>
          </a:p>
          <a:p>
            <a:pPr algn="just" defTabSz="457200">
              <a:spcBef>
                <a:spcPts val="1000"/>
              </a:spcBef>
              <a:buClr>
                <a:schemeClr val="accent1"/>
              </a:buClr>
              <a:buSzPct val="80000"/>
            </a:pPr>
            <a:endParaRPr lang="es-ES" sz="1400" dirty="0">
              <a:solidFill>
                <a:schemeClr val="tx1">
                  <a:lumMod val="75000"/>
                  <a:lumOff val="25000"/>
                </a:schemeClr>
              </a:solidFill>
            </a:endParaRPr>
          </a:p>
          <a:p>
            <a:pPr marL="342900" indent="-342900" algn="just" defTabSz="457200">
              <a:spcBef>
                <a:spcPts val="1000"/>
              </a:spcBef>
              <a:buClr>
                <a:schemeClr val="accent1"/>
              </a:buClr>
              <a:buSzPct val="80000"/>
              <a:buFont typeface="Wingdings 3" charset="2"/>
              <a:buChar char=""/>
            </a:pPr>
            <a:r>
              <a:rPr lang="es-ES" sz="1400" dirty="0">
                <a:solidFill>
                  <a:schemeClr val="tx1">
                    <a:lumMod val="75000"/>
                    <a:lumOff val="25000"/>
                  </a:schemeClr>
                </a:solidFill>
              </a:rPr>
              <a:t>España ha sido uno de los países que peores resultados ha obtenido en la gestión de la primera ola de la pandemia. </a:t>
            </a:r>
            <a:r>
              <a:rPr lang="es-ES" sz="1200" dirty="0">
                <a:solidFill>
                  <a:schemeClr val="tx1">
                    <a:lumMod val="75000"/>
                    <a:lumOff val="25000"/>
                  </a:schemeClr>
                </a:solidFill>
              </a:rPr>
              <a:t>Estudio elaborado por el economista estadounidense Jeffrey Sachs, la Red de Soluciones de Desarrollo Sostenible y la fundación </a:t>
            </a:r>
            <a:r>
              <a:rPr lang="es-ES" sz="1200" dirty="0" err="1">
                <a:solidFill>
                  <a:schemeClr val="tx1">
                    <a:lumMod val="75000"/>
                    <a:lumOff val="25000"/>
                  </a:schemeClr>
                </a:solidFill>
              </a:rPr>
              <a:t>Bertelsmann</a:t>
            </a:r>
            <a:r>
              <a:rPr lang="es-ES" sz="1200" dirty="0">
                <a:solidFill>
                  <a:schemeClr val="tx1">
                    <a:lumMod val="75000"/>
                    <a:lumOff val="25000"/>
                  </a:schemeClr>
                </a:solidFill>
              </a:rPr>
              <a:t> </a:t>
            </a:r>
            <a:r>
              <a:rPr lang="es-ES" sz="1200" dirty="0" err="1">
                <a:solidFill>
                  <a:schemeClr val="tx1">
                    <a:lumMod val="75000"/>
                    <a:lumOff val="25000"/>
                  </a:schemeClr>
                </a:solidFill>
              </a:rPr>
              <a:t>Stiftung</a:t>
            </a:r>
            <a:r>
              <a:rPr lang="es-ES" sz="1200" dirty="0">
                <a:solidFill>
                  <a:schemeClr val="tx1">
                    <a:lumMod val="75000"/>
                    <a:lumOff val="25000"/>
                  </a:schemeClr>
                </a:solidFill>
              </a:rPr>
              <a:t>. (publicado por la editorial de la Universidad de Cambridge)</a:t>
            </a:r>
          </a:p>
        </p:txBody>
      </p:sp>
    </p:spTree>
    <p:extLst>
      <p:ext uri="{BB962C8B-B14F-4D97-AF65-F5344CB8AC3E}">
        <p14:creationId xmlns:p14="http://schemas.microsoft.com/office/powerpoint/2010/main" val="288565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5</a:t>
            </a:r>
            <a:r>
              <a:rPr lang="es-ES" sz="3200" dirty="0" smtClean="0"/>
              <a:t>.- El contexto Nacional.-</a:t>
            </a:r>
            <a:endParaRPr lang="es-ES" sz="3200" dirty="0"/>
          </a:p>
        </p:txBody>
      </p:sp>
      <p:sp>
        <p:nvSpPr>
          <p:cNvPr id="3" name="Marcador de contenido 2"/>
          <p:cNvSpPr>
            <a:spLocks noGrp="1"/>
          </p:cNvSpPr>
          <p:nvPr>
            <p:ph idx="1"/>
          </p:nvPr>
        </p:nvSpPr>
        <p:spPr>
          <a:xfrm>
            <a:off x="838200" y="1623061"/>
            <a:ext cx="9148948" cy="1539240"/>
          </a:xfrm>
        </p:spPr>
        <p:txBody>
          <a:bodyPr>
            <a:normAutofit/>
          </a:bodyPr>
          <a:lstStyle/>
          <a:p>
            <a:pPr algn="just"/>
            <a:r>
              <a:rPr lang="es-ES" sz="1400" dirty="0" smtClean="0"/>
              <a:t>En el </a:t>
            </a:r>
            <a:r>
              <a:rPr lang="es-ES" sz="1400" dirty="0"/>
              <a:t>estudio realizado por Instituto Carlos III</a:t>
            </a:r>
            <a:r>
              <a:rPr lang="es-ES" sz="1400" dirty="0" smtClean="0"/>
              <a:t>, señala que los </a:t>
            </a:r>
            <a:r>
              <a:rPr lang="es-ES" sz="1400" dirty="0"/>
              <a:t>factores más relevantes para la expansión de la epidemia en cada Comunidad </a:t>
            </a:r>
            <a:r>
              <a:rPr lang="es-ES" sz="1400" dirty="0" smtClean="0"/>
              <a:t>Autónoma </a:t>
            </a:r>
            <a:r>
              <a:rPr lang="es-ES" sz="1400" b="1" dirty="0" smtClean="0"/>
              <a:t>son la </a:t>
            </a:r>
            <a:r>
              <a:rPr lang="es-ES" sz="1400" b="1" dirty="0"/>
              <a:t>movilidad interna, infecciones entre el personal sanitario, las plazas en residencias, la movilidad con el País Vasco y la movilidad con Madrid. </a:t>
            </a:r>
            <a:r>
              <a:rPr lang="es-ES" sz="1400" dirty="0"/>
              <a:t>Castilla y León aparece como la tercera Comunidad Autónoma con mayor riesgo ante la expansión del </a:t>
            </a:r>
            <a:r>
              <a:rPr lang="es-ES" sz="1400" dirty="0" smtClean="0"/>
              <a:t>COVID19.</a:t>
            </a:r>
            <a:endParaRPr lang="es-ES" sz="1400" dirty="0"/>
          </a:p>
          <a:p>
            <a:pPr algn="just"/>
            <a:endParaRPr lang="es-ES" sz="1600" b="1" dirty="0"/>
          </a:p>
        </p:txBody>
      </p:sp>
      <p:graphicFrame>
        <p:nvGraphicFramePr>
          <p:cNvPr id="6" name="Gráfico 5"/>
          <p:cNvGraphicFramePr/>
          <p:nvPr>
            <p:extLst>
              <p:ext uri="{D42A27DB-BD31-4B8C-83A1-F6EECF244321}">
                <p14:modId xmlns:p14="http://schemas.microsoft.com/office/powerpoint/2010/main" val="3403480282"/>
              </p:ext>
            </p:extLst>
          </p:nvPr>
        </p:nvGraphicFramePr>
        <p:xfrm>
          <a:off x="1252754" y="2770415"/>
          <a:ext cx="7315199" cy="3416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76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806539" y="695200"/>
            <a:ext cx="4177145" cy="3580467"/>
          </a:xfrm>
          <a:prstGeom prst="rect">
            <a:avLst/>
          </a:prstGeom>
          <a:noFill/>
        </p:spPr>
        <p:txBody>
          <a:bodyPr wrap="square" rtlCol="0">
            <a:spAutoFit/>
          </a:bodyPr>
          <a:lstStyle/>
          <a:p>
            <a:pPr marL="342900" indent="-342900" algn="just" defTabSz="457200">
              <a:spcBef>
                <a:spcPts val="1000"/>
              </a:spcBef>
              <a:buClr>
                <a:schemeClr val="accent1"/>
              </a:buClr>
              <a:buSzPct val="80000"/>
              <a:buFont typeface="Wingdings 3" charset="2"/>
              <a:buChar char=""/>
            </a:pPr>
            <a:r>
              <a:rPr lang="es-ES" sz="1400" dirty="0">
                <a:solidFill>
                  <a:schemeClr val="tx1">
                    <a:lumMod val="75000"/>
                    <a:lumOff val="25000"/>
                  </a:schemeClr>
                </a:solidFill>
              </a:rPr>
              <a:t>En base a los datos de plazas publicados por el IMSERSO, Castilla y León es la sexta comunidad en cuanto a mortalidad (5,6%) en los centros residenciales de personas mayores, ligeramente por encima de la media nacional (5,3%), y por detrás de Madrid (12,3%), Castilla – La Mancha (9,4%), Navarra (7,1%), Cataluña (6,6%) y La Rioja (6,6%). </a:t>
            </a:r>
          </a:p>
          <a:p>
            <a:pPr algn="just" defTabSz="457200">
              <a:spcBef>
                <a:spcPts val="1000"/>
              </a:spcBef>
              <a:buClr>
                <a:schemeClr val="accent1"/>
              </a:buClr>
              <a:buSzPct val="80000"/>
            </a:pPr>
            <a:endParaRPr lang="es-ES" sz="1400" dirty="0">
              <a:solidFill>
                <a:schemeClr val="tx1">
                  <a:lumMod val="75000"/>
                  <a:lumOff val="25000"/>
                </a:schemeClr>
              </a:solidFill>
            </a:endParaRPr>
          </a:p>
          <a:p>
            <a:pPr marL="342900" indent="-342900" algn="just" defTabSz="457200">
              <a:spcBef>
                <a:spcPts val="1000"/>
              </a:spcBef>
              <a:buClr>
                <a:schemeClr val="accent1"/>
              </a:buClr>
              <a:buSzPct val="80000"/>
              <a:buFont typeface="Wingdings 3" charset="2"/>
              <a:buChar char=""/>
            </a:pPr>
            <a:r>
              <a:rPr lang="es-ES" sz="1400" dirty="0">
                <a:solidFill>
                  <a:schemeClr val="tx1">
                    <a:lumMod val="75000"/>
                    <a:lumOff val="25000"/>
                  </a:schemeClr>
                </a:solidFill>
              </a:rPr>
              <a:t>Se observa que la mortalidad en centros residenciales está en relación directa con la incidencia del COVID en las distintas comunidades durante la primera ola epidémica. </a:t>
            </a:r>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27" y="451756"/>
            <a:ext cx="4110248" cy="5966857"/>
          </a:xfrm>
          <a:prstGeom prst="rect">
            <a:avLst/>
          </a:prstGeom>
          <a:noFill/>
          <a:ln>
            <a:noFill/>
          </a:ln>
        </p:spPr>
      </p:pic>
    </p:spTree>
    <p:extLst>
      <p:ext uri="{BB962C8B-B14F-4D97-AF65-F5344CB8AC3E}">
        <p14:creationId xmlns:p14="http://schemas.microsoft.com/office/powerpoint/2010/main" val="242929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31483" y="382556"/>
            <a:ext cx="8999129" cy="4301443"/>
          </a:xfrm>
          <a:prstGeom prst="rect">
            <a:avLst/>
          </a:prstGeom>
          <a:noFill/>
          <a:ln>
            <a:noFill/>
          </a:ln>
        </p:spPr>
      </p:pic>
      <p:sp>
        <p:nvSpPr>
          <p:cNvPr id="5" name="CuadroTexto 4"/>
          <p:cNvSpPr txBox="1"/>
          <p:nvPr/>
        </p:nvSpPr>
        <p:spPr>
          <a:xfrm>
            <a:off x="706387" y="4988461"/>
            <a:ext cx="8429997" cy="738664"/>
          </a:xfrm>
          <a:prstGeom prst="rect">
            <a:avLst/>
          </a:prstGeom>
          <a:noFill/>
        </p:spPr>
        <p:txBody>
          <a:bodyPr wrap="square" rtlCol="0">
            <a:spAutoFit/>
          </a:bodyPr>
          <a:lstStyle/>
          <a:p>
            <a:pPr algn="just"/>
            <a:r>
              <a:rPr lang="es-ES" sz="1400" dirty="0"/>
              <a:t>En el gráfico se observa que Castilla y León </a:t>
            </a:r>
            <a:r>
              <a:rPr lang="es-ES" sz="1400" b="1" dirty="0" smtClean="0"/>
              <a:t>tuvo </a:t>
            </a:r>
            <a:r>
              <a:rPr lang="es-ES" sz="1400" b="1" dirty="0"/>
              <a:t>una tasa de ataque del </a:t>
            </a:r>
            <a:r>
              <a:rPr lang="es-ES" sz="1400" b="1" dirty="0" smtClean="0"/>
              <a:t>COVID19 </a:t>
            </a:r>
            <a:r>
              <a:rPr lang="es-ES" sz="1400" b="1" dirty="0"/>
              <a:t>superior a la media nacional</a:t>
            </a:r>
            <a:r>
              <a:rPr lang="es-ES" sz="1400" dirty="0"/>
              <a:t>, pero </a:t>
            </a:r>
            <a:r>
              <a:rPr lang="es-ES" sz="1400" b="1" dirty="0"/>
              <a:t>su incidencia entre los dependientes</a:t>
            </a:r>
            <a:r>
              <a:rPr lang="es-ES" sz="1400" dirty="0"/>
              <a:t> con atención residencial fue </a:t>
            </a:r>
            <a:r>
              <a:rPr lang="es-ES" sz="1400" b="1" dirty="0"/>
              <a:t>inferior a la </a:t>
            </a:r>
            <a:r>
              <a:rPr lang="es-ES" sz="1400" b="1" dirty="0" smtClean="0"/>
              <a:t>media</a:t>
            </a:r>
            <a:r>
              <a:rPr lang="es-ES" sz="1400" dirty="0" smtClean="0"/>
              <a:t>. IMSERSO</a:t>
            </a:r>
            <a:endParaRPr lang="es-ES" sz="1400" dirty="0"/>
          </a:p>
        </p:txBody>
      </p:sp>
    </p:spTree>
    <p:extLst>
      <p:ext uri="{BB962C8B-B14F-4D97-AF65-F5344CB8AC3E}">
        <p14:creationId xmlns:p14="http://schemas.microsoft.com/office/powerpoint/2010/main" val="234758124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TM02900688[[fn=Faceta]]</Template>
  <TotalTime>344</TotalTime>
  <Words>2556</Words>
  <Application>Microsoft Office PowerPoint</Application>
  <PresentationFormat>Panorámica</PresentationFormat>
  <Paragraphs>321</Paragraphs>
  <Slides>23</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Garamond</vt:lpstr>
      <vt:lpstr>Times New Roman</vt:lpstr>
      <vt:lpstr>Trebuchet MS</vt:lpstr>
      <vt:lpstr>Wingdings 3</vt:lpstr>
      <vt:lpstr>Faceta</vt:lpstr>
      <vt:lpstr>Informe: El impacto del COVID19 en las residencias de personas mayores de Castilla y León y  Medidas adoptadas </vt:lpstr>
      <vt:lpstr>1.- Metodología del informe</vt:lpstr>
      <vt:lpstr>2.- Estructura del informe</vt:lpstr>
      <vt:lpstr>3.- El sector residencial de personas mayores en Castilla y León</vt:lpstr>
      <vt:lpstr>4.- El contexto internacional</vt:lpstr>
      <vt:lpstr>Presentación de PowerPoint</vt:lpstr>
      <vt:lpstr>5.- El contexto Nacional.-</vt:lpstr>
      <vt:lpstr>Presentación de PowerPoint</vt:lpstr>
      <vt:lpstr>Presentación de PowerPoint</vt:lpstr>
      <vt:lpstr>6.- Castilla y León.- Morbilidad</vt:lpstr>
      <vt:lpstr>Presentación de PowerPoint</vt:lpstr>
      <vt:lpstr>Presentación de PowerPoint</vt:lpstr>
      <vt:lpstr>6.- Castilla y León. Mortalidad y letalidad I</vt:lpstr>
      <vt:lpstr>Presentación de PowerPoint</vt:lpstr>
      <vt:lpstr>Presentación de PowerPoint</vt:lpstr>
      <vt:lpstr>Presentación de PowerPoint</vt:lpstr>
      <vt:lpstr>7.- Evolución de la pandemia en Castilla y León I</vt:lpstr>
      <vt:lpstr>Presentación de PowerPoint</vt:lpstr>
      <vt:lpstr>8.- Medidas y actuaciones puestas en marcha</vt:lpstr>
      <vt:lpstr>Presentación de PowerPoint</vt:lpstr>
      <vt:lpstr>Presentación de PowerPoint</vt:lpstr>
      <vt:lpstr>Presentación de PowerPoint</vt:lpstr>
      <vt:lpstr>Presentación de PowerPoint</vt:lpstr>
    </vt:vector>
  </TitlesOfParts>
  <Company>Junta de Castilla y León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sobre residencias y la COVID-19</dc:title>
  <dc:creator>Gerente de Servicios Sociales</dc:creator>
  <cp:lastModifiedBy>Carlos Paramio Conde</cp:lastModifiedBy>
  <cp:revision>71</cp:revision>
  <cp:lastPrinted>2020-09-30T08:39:53Z</cp:lastPrinted>
  <dcterms:created xsi:type="dcterms:W3CDTF">2020-09-29T16:08:17Z</dcterms:created>
  <dcterms:modified xsi:type="dcterms:W3CDTF">2020-09-30T09:01:31Z</dcterms:modified>
</cp:coreProperties>
</file>